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handoutMasterIdLst>
    <p:handoutMasterId r:id="rId11"/>
  </p:handoutMasterIdLst>
  <p:sldIdLst>
    <p:sldId id="375" r:id="rId2"/>
    <p:sldId id="376" r:id="rId3"/>
    <p:sldId id="342" r:id="rId4"/>
    <p:sldId id="343" r:id="rId5"/>
    <p:sldId id="358" r:id="rId6"/>
    <p:sldId id="345" r:id="rId7"/>
    <p:sldId id="344" r:id="rId8"/>
    <p:sldId id="348"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220"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52" d="100"/>
          <a:sy n="52" d="100"/>
        </p:scale>
        <p:origin x="-280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r>
              <a:rPr lang="en-US" dirty="0"/>
              <a:t>5-27-18 PM</a:t>
            </a: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B287F88-45EE-45D4-9D26-9D128B87E348}"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B8CA9B9B-8411-4300-AFCC-6B36FF3CDDB1}" type="datetimeFigureOut">
              <a:rPr lang="en-US" smtClean="0"/>
              <a:t>1/12/2020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60DC36-8EFA-4378-9855-E019C55AC47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27996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43563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r>
              <a:rPr lang="en-US" dirty="0"/>
              <a:t>Note: Luke 8:3 records that Joanna, wife of </a:t>
            </a:r>
            <a:r>
              <a:rPr lang="en-US" dirty="0" err="1"/>
              <a:t>Chuza</a:t>
            </a:r>
            <a:r>
              <a:rPr lang="en-US" dirty="0"/>
              <a:t>, Herod’s steward was a disciple of Jesus who helped to support Jesus and His disciples. </a:t>
            </a:r>
          </a:p>
          <a:p>
            <a:r>
              <a:rPr lang="en-US" dirty="0"/>
              <a:t>Also, note in Acts 13:1 a reference to Manaen “who had been brought up with Herod the Tetrarch who was of the “prophets and teachers” in the church in Antioch. </a:t>
            </a:r>
          </a:p>
          <a:p>
            <a:endParaRPr lang="en-US" dirty="0"/>
          </a:p>
          <a:p>
            <a:r>
              <a:rPr lang="en-US" dirty="0"/>
              <a:t>Superstition regarding the dead was common in the Herodian family. Josephus claimed that they believed the ghosts of </a:t>
            </a:r>
            <a:r>
              <a:rPr lang="en-US" dirty="0" err="1"/>
              <a:t>Aristobulus</a:t>
            </a:r>
            <a:r>
              <a:rPr lang="en-US" dirty="0"/>
              <a:t> and Alexander (the slaughtered sons of Herod the Great) roamed the palace and revealed information to Herod’s wife </a:t>
            </a:r>
            <a:r>
              <a:rPr lang="en-US" dirty="0" err="1"/>
              <a:t>Mariamne</a:t>
            </a:r>
            <a:r>
              <a:rPr lang="en-US" dirty="0"/>
              <a:t> (</a:t>
            </a:r>
            <a:r>
              <a:rPr lang="en-US" i="1" dirty="0"/>
              <a:t>Wars </a:t>
            </a:r>
            <a:r>
              <a:rPr lang="en-US" dirty="0"/>
              <a:t>1.30.7). Herod’s fears would eventually lead him to seek to kill Jesus (Luke 13:31).</a:t>
            </a:r>
          </a:p>
        </p:txBody>
      </p:sp>
    </p:spTree>
    <p:extLst>
      <p:ext uri="{BB962C8B-B14F-4D97-AF65-F5344CB8AC3E}">
        <p14:creationId xmlns:p14="http://schemas.microsoft.com/office/powerpoint/2010/main" val="431253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r>
              <a:rPr lang="en-US" dirty="0"/>
              <a:t>Herodias was Herod’s niece by his brother </a:t>
            </a:r>
            <a:r>
              <a:rPr lang="en-US" dirty="0" err="1"/>
              <a:t>Aristobulus</a:t>
            </a:r>
            <a:r>
              <a:rPr lang="en-US" dirty="0"/>
              <a:t> (Josephus, </a:t>
            </a:r>
            <a:r>
              <a:rPr lang="en-US" i="1" dirty="0"/>
              <a:t>Antiquities </a:t>
            </a:r>
            <a:r>
              <a:rPr lang="en-US" dirty="0"/>
              <a:t>18.5.1), but also </a:t>
            </a:r>
            <a:r>
              <a:rPr lang="en-US" b="1" dirty="0"/>
              <a:t>his brother Philip’s wife </a:t>
            </a:r>
            <a:r>
              <a:rPr lang="en-US" dirty="0"/>
              <a:t>(</a:t>
            </a:r>
            <a:r>
              <a:rPr lang="en-US" i="1" dirty="0" err="1"/>
              <a:t>tn</a:t>
            </a:r>
            <a:r>
              <a:rPr lang="en-US" i="1" dirty="0"/>
              <a:t> </a:t>
            </a:r>
            <a:r>
              <a:rPr lang="en-US" i="1" dirty="0" err="1"/>
              <a:t>gunaika</a:t>
            </a:r>
            <a:endParaRPr lang="en-US" i="1" dirty="0"/>
          </a:p>
          <a:p>
            <a:r>
              <a:rPr lang="en-US" i="1" dirty="0" err="1"/>
              <a:t>Philippou</a:t>
            </a:r>
            <a:r>
              <a:rPr lang="en-US" i="1" dirty="0"/>
              <a:t> </a:t>
            </a:r>
            <a:r>
              <a:rPr lang="en-US" i="1" dirty="0" err="1"/>
              <a:t>tou</a:t>
            </a:r>
            <a:r>
              <a:rPr lang="en-US" i="1" dirty="0"/>
              <a:t> </a:t>
            </a:r>
            <a:r>
              <a:rPr lang="en-US" i="1" dirty="0" err="1"/>
              <a:t>adelphou</a:t>
            </a:r>
            <a:r>
              <a:rPr lang="en-US" i="1" dirty="0"/>
              <a:t> </a:t>
            </a:r>
            <a:r>
              <a:rPr lang="en-US" i="1" dirty="0" err="1"/>
              <a:t>autou</a:t>
            </a:r>
            <a:r>
              <a:rPr lang="en-US" dirty="0"/>
              <a:t>).</a:t>
            </a:r>
          </a:p>
          <a:p>
            <a:endParaRPr lang="en-US" dirty="0"/>
          </a:p>
          <a:p>
            <a:r>
              <a:rPr lang="en-US" dirty="0"/>
              <a:t>Josephus records that Herod Antipas, while on a journey to Rome, stayed with his brother and fell in love with Herodias. Herod was already married to the daughter of </a:t>
            </a:r>
            <a:r>
              <a:rPr lang="en-US" dirty="0" err="1"/>
              <a:t>Aretas</a:t>
            </a:r>
            <a:r>
              <a:rPr lang="en-US" dirty="0"/>
              <a:t>, the Nabatean Arabian king of Petra. Upon agreeing to “put away” his lawful wife, Herodias “put away” Philip and married Antipas. Mark makes it clear that Herod and Herodias were not just living together, “he had married her” (Mark 6:17). This eventually led to war with </a:t>
            </a:r>
            <a:r>
              <a:rPr lang="en-US" dirty="0" err="1"/>
              <a:t>Aretas</a:t>
            </a:r>
            <a:r>
              <a:rPr lang="en-US" dirty="0"/>
              <a:t> in response to Herod’s mistreatment of his daughter (</a:t>
            </a:r>
            <a:r>
              <a:rPr lang="en-US" i="1" dirty="0"/>
              <a:t>Antiquities </a:t>
            </a:r>
            <a:r>
              <a:rPr lang="en-US" dirty="0"/>
              <a:t>18.5.1-4).</a:t>
            </a:r>
          </a:p>
          <a:p>
            <a:endParaRPr lang="en-US" dirty="0"/>
          </a:p>
          <a:p>
            <a:r>
              <a:rPr lang="en-US" dirty="0"/>
              <a:t>Herod no doubt felt his actions were “lawful” based on his civil authority. John spoke based on divine law. </a:t>
            </a:r>
          </a:p>
        </p:txBody>
      </p:sp>
    </p:spTree>
    <p:extLst>
      <p:ext uri="{BB962C8B-B14F-4D97-AF65-F5344CB8AC3E}">
        <p14:creationId xmlns:p14="http://schemas.microsoft.com/office/powerpoint/2010/main" val="2496372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26087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r>
              <a:rPr lang="en-US" dirty="0"/>
              <a:t>Herodias was Herod’s niece by his brother </a:t>
            </a:r>
            <a:r>
              <a:rPr lang="en-US" dirty="0" err="1"/>
              <a:t>Aristobulus</a:t>
            </a:r>
            <a:r>
              <a:rPr lang="en-US" dirty="0"/>
              <a:t> (Josephus, </a:t>
            </a:r>
            <a:r>
              <a:rPr lang="en-US" i="1" dirty="0"/>
              <a:t>Antiquities </a:t>
            </a:r>
            <a:r>
              <a:rPr lang="en-US" dirty="0"/>
              <a:t>18.5.1), but also </a:t>
            </a:r>
            <a:r>
              <a:rPr lang="en-US" b="1" dirty="0"/>
              <a:t>his brother Philip’s wife </a:t>
            </a:r>
            <a:r>
              <a:rPr lang="en-US" dirty="0"/>
              <a:t>(</a:t>
            </a:r>
            <a:r>
              <a:rPr lang="en-US" i="1" dirty="0" err="1"/>
              <a:t>tn</a:t>
            </a:r>
            <a:r>
              <a:rPr lang="en-US" i="1" dirty="0"/>
              <a:t> </a:t>
            </a:r>
            <a:r>
              <a:rPr lang="en-US" i="1" dirty="0" err="1"/>
              <a:t>gunaika</a:t>
            </a:r>
            <a:endParaRPr lang="en-US" i="1" dirty="0"/>
          </a:p>
          <a:p>
            <a:r>
              <a:rPr lang="en-US" i="1" dirty="0" err="1"/>
              <a:t>Philippou</a:t>
            </a:r>
            <a:r>
              <a:rPr lang="en-US" i="1" dirty="0"/>
              <a:t> </a:t>
            </a:r>
            <a:r>
              <a:rPr lang="en-US" i="1" dirty="0" err="1"/>
              <a:t>tou</a:t>
            </a:r>
            <a:r>
              <a:rPr lang="en-US" i="1" dirty="0"/>
              <a:t> </a:t>
            </a:r>
            <a:r>
              <a:rPr lang="en-US" i="1" dirty="0" err="1"/>
              <a:t>adelphou</a:t>
            </a:r>
            <a:r>
              <a:rPr lang="en-US" i="1" dirty="0"/>
              <a:t> </a:t>
            </a:r>
            <a:r>
              <a:rPr lang="en-US" i="1" dirty="0" err="1"/>
              <a:t>autou</a:t>
            </a:r>
            <a:r>
              <a:rPr lang="en-US" dirty="0"/>
              <a:t>).</a:t>
            </a:r>
          </a:p>
          <a:p>
            <a:endParaRPr lang="en-US" dirty="0"/>
          </a:p>
          <a:p>
            <a:r>
              <a:rPr lang="en-US" dirty="0"/>
              <a:t>Josephus records that Herod Antipas, while on a journey to Rome, stayed with his brother and fell in love with Herodias. Herod was already married to the daughter of </a:t>
            </a:r>
            <a:r>
              <a:rPr lang="en-US" dirty="0" err="1"/>
              <a:t>Aretas</a:t>
            </a:r>
            <a:r>
              <a:rPr lang="en-US" dirty="0"/>
              <a:t>, the Nabatean Arabian king of Petra. Upon agreeing to “put away” his lawful wife, Herodias “put away” Philip and married Antipas. Mark makes it clear that Herod and Herodias were not just living together, “he had married her” (Mark 6:17). This eventually led to war with </a:t>
            </a:r>
            <a:r>
              <a:rPr lang="en-US" dirty="0" err="1"/>
              <a:t>Aretas</a:t>
            </a:r>
            <a:r>
              <a:rPr lang="en-US" dirty="0"/>
              <a:t> in response to Herod’s mistreatment of his daughter (</a:t>
            </a:r>
            <a:r>
              <a:rPr lang="en-US" i="1" dirty="0"/>
              <a:t>Antiquities </a:t>
            </a:r>
            <a:r>
              <a:rPr lang="en-US" dirty="0"/>
              <a:t>18.5.1-4).</a:t>
            </a:r>
          </a:p>
        </p:txBody>
      </p:sp>
    </p:spTree>
    <p:extLst>
      <p:ext uri="{BB962C8B-B14F-4D97-AF65-F5344CB8AC3E}">
        <p14:creationId xmlns:p14="http://schemas.microsoft.com/office/powerpoint/2010/main" val="2394900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r>
              <a:rPr lang="en-US" dirty="0"/>
              <a:t>Are we pleasers of men or of God?</a:t>
            </a:r>
          </a:p>
        </p:txBody>
      </p:sp>
    </p:spTree>
    <p:extLst>
      <p:ext uri="{BB962C8B-B14F-4D97-AF65-F5344CB8AC3E}">
        <p14:creationId xmlns:p14="http://schemas.microsoft.com/office/powerpoint/2010/main" val="8068419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D7732FB-AC27-4721-A7B6-E6C59B62477A}"/>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3882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F864C-44C4-4000-952D-01F31BFB3FD3}"/>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21392E06-C914-467E-9D4F-BD763EDA2DD5}"/>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1FBEFBAF-82E9-49AD-B2CF-7D154E024431}"/>
              </a:ext>
            </a:extLst>
          </p:cNvPr>
          <p:cNvSpPr>
            <a:spLocks noGrp="1"/>
          </p:cNvSpPr>
          <p:nvPr>
            <p:ph type="dt" sz="half" idx="10"/>
          </p:nvPr>
        </p:nvSpPr>
        <p:spPr/>
        <p:txBody>
          <a:bodyPr/>
          <a:lstStyle/>
          <a:p>
            <a:fld id="{40DA1498-92C7-4E4B-8045-C9195F453964}" type="datetimeFigureOut">
              <a:rPr lang="en-US" smtClean="0"/>
              <a:t>1/12/2020</a:t>
            </a:fld>
            <a:endParaRPr lang="en-US" dirty="0"/>
          </a:p>
        </p:txBody>
      </p:sp>
      <p:sp>
        <p:nvSpPr>
          <p:cNvPr id="5" name="Footer Placeholder 4">
            <a:extLst>
              <a:ext uri="{FF2B5EF4-FFF2-40B4-BE49-F238E27FC236}">
                <a16:creationId xmlns:a16="http://schemas.microsoft.com/office/drawing/2014/main" id="{5AD8006A-94B1-44F7-972D-56767EDE3C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5E7BFAB-D84B-45E1-A0BD-2516AC14F8AC}"/>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2096352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7B869-BFB2-4C20-8AB1-46704BB3D1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9F007DB-4F12-4428-9C48-5120DF0704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FFA8DA-0E31-4CA6-BBFC-2467AAD1D30B}"/>
              </a:ext>
            </a:extLst>
          </p:cNvPr>
          <p:cNvSpPr>
            <a:spLocks noGrp="1"/>
          </p:cNvSpPr>
          <p:nvPr>
            <p:ph type="dt" sz="half" idx="10"/>
          </p:nvPr>
        </p:nvSpPr>
        <p:spPr/>
        <p:txBody>
          <a:bodyPr/>
          <a:lstStyle/>
          <a:p>
            <a:fld id="{40DA1498-92C7-4E4B-8045-C9195F453964}" type="datetimeFigureOut">
              <a:rPr lang="en-US" smtClean="0"/>
              <a:t>1/12/2020</a:t>
            </a:fld>
            <a:endParaRPr lang="en-US" dirty="0"/>
          </a:p>
        </p:txBody>
      </p:sp>
      <p:sp>
        <p:nvSpPr>
          <p:cNvPr id="5" name="Footer Placeholder 4">
            <a:extLst>
              <a:ext uri="{FF2B5EF4-FFF2-40B4-BE49-F238E27FC236}">
                <a16:creationId xmlns:a16="http://schemas.microsoft.com/office/drawing/2014/main" id="{064974BD-9845-459A-9AAA-12731E2507C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2A71B0A-FDFB-4B2C-A9EC-2334C590013E}"/>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041371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0B5D73-1652-4A8E-B5A3-101523D7290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9B7FB99-7425-444D-B602-01B672BCE8C6}"/>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EEA9C5-552A-48A1-AB54-ED54209B3B48}"/>
              </a:ext>
            </a:extLst>
          </p:cNvPr>
          <p:cNvSpPr>
            <a:spLocks noGrp="1"/>
          </p:cNvSpPr>
          <p:nvPr>
            <p:ph type="dt" sz="half" idx="10"/>
          </p:nvPr>
        </p:nvSpPr>
        <p:spPr/>
        <p:txBody>
          <a:bodyPr/>
          <a:lstStyle/>
          <a:p>
            <a:fld id="{40DA1498-92C7-4E4B-8045-C9195F453964}" type="datetimeFigureOut">
              <a:rPr lang="en-US" smtClean="0"/>
              <a:t>1/12/2020</a:t>
            </a:fld>
            <a:endParaRPr lang="en-US" dirty="0"/>
          </a:p>
        </p:txBody>
      </p:sp>
      <p:sp>
        <p:nvSpPr>
          <p:cNvPr id="5" name="Footer Placeholder 4">
            <a:extLst>
              <a:ext uri="{FF2B5EF4-FFF2-40B4-BE49-F238E27FC236}">
                <a16:creationId xmlns:a16="http://schemas.microsoft.com/office/drawing/2014/main" id="{1A83AAA3-4155-48FB-8F00-16DBE0C9C25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D694EAE-CB3C-4DEF-A66D-583C7AAC92D8}"/>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1399271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07FBE-061D-452C-A8A6-213063CFD6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3A3535-1708-499D-B5D2-7D8F9FD182D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B06063-A112-49AB-80C8-504D99ECD771}"/>
              </a:ext>
            </a:extLst>
          </p:cNvPr>
          <p:cNvSpPr>
            <a:spLocks noGrp="1"/>
          </p:cNvSpPr>
          <p:nvPr>
            <p:ph type="dt" sz="half" idx="10"/>
          </p:nvPr>
        </p:nvSpPr>
        <p:spPr/>
        <p:txBody>
          <a:bodyPr/>
          <a:lstStyle/>
          <a:p>
            <a:fld id="{40DA1498-92C7-4E4B-8045-C9195F453964}" type="datetimeFigureOut">
              <a:rPr lang="en-US" smtClean="0"/>
              <a:t>1/12/2020</a:t>
            </a:fld>
            <a:endParaRPr lang="en-US" dirty="0"/>
          </a:p>
        </p:txBody>
      </p:sp>
      <p:sp>
        <p:nvSpPr>
          <p:cNvPr id="5" name="Footer Placeholder 4">
            <a:extLst>
              <a:ext uri="{FF2B5EF4-FFF2-40B4-BE49-F238E27FC236}">
                <a16:creationId xmlns:a16="http://schemas.microsoft.com/office/drawing/2014/main" id="{6344C8D5-F898-4318-A76D-1FBD8732919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976EC76-E8E8-4FFA-B671-7FA2F3EF5DEF}"/>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2395083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2CABF-E3C1-431A-A69C-D4881CC43F0F}"/>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D5584226-69DA-4211-B2C8-C29FD05A4A69}"/>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FF82DB-B518-40FD-8A66-44B874C055FB}"/>
              </a:ext>
            </a:extLst>
          </p:cNvPr>
          <p:cNvSpPr>
            <a:spLocks noGrp="1"/>
          </p:cNvSpPr>
          <p:nvPr>
            <p:ph type="dt" sz="half" idx="10"/>
          </p:nvPr>
        </p:nvSpPr>
        <p:spPr/>
        <p:txBody>
          <a:bodyPr/>
          <a:lstStyle/>
          <a:p>
            <a:fld id="{40DA1498-92C7-4E4B-8045-C9195F453964}" type="datetimeFigureOut">
              <a:rPr lang="en-US" smtClean="0"/>
              <a:t>1/12/2020</a:t>
            </a:fld>
            <a:endParaRPr lang="en-US" dirty="0"/>
          </a:p>
        </p:txBody>
      </p:sp>
      <p:sp>
        <p:nvSpPr>
          <p:cNvPr id="5" name="Footer Placeholder 4">
            <a:extLst>
              <a:ext uri="{FF2B5EF4-FFF2-40B4-BE49-F238E27FC236}">
                <a16:creationId xmlns:a16="http://schemas.microsoft.com/office/drawing/2014/main" id="{FCC1CCEE-725F-4745-837B-87EFB70E71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561522A-E0E6-406B-BF30-A7C7A57294BE}"/>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2274794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C9BDC-6F21-4EF5-A8DD-E35E27EACA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968D5F-2AB6-42D3-A54E-AB3E60325170}"/>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5AB07F-D5F7-402A-AE4E-027BF1CA9127}"/>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108EDC-3863-43B9-93C7-37465DC73B28}"/>
              </a:ext>
            </a:extLst>
          </p:cNvPr>
          <p:cNvSpPr>
            <a:spLocks noGrp="1"/>
          </p:cNvSpPr>
          <p:nvPr>
            <p:ph type="dt" sz="half" idx="10"/>
          </p:nvPr>
        </p:nvSpPr>
        <p:spPr/>
        <p:txBody>
          <a:bodyPr/>
          <a:lstStyle/>
          <a:p>
            <a:fld id="{40DA1498-92C7-4E4B-8045-C9195F453964}" type="datetimeFigureOut">
              <a:rPr lang="en-US" smtClean="0"/>
              <a:t>1/12/2020</a:t>
            </a:fld>
            <a:endParaRPr lang="en-US" dirty="0"/>
          </a:p>
        </p:txBody>
      </p:sp>
      <p:sp>
        <p:nvSpPr>
          <p:cNvPr id="6" name="Footer Placeholder 5">
            <a:extLst>
              <a:ext uri="{FF2B5EF4-FFF2-40B4-BE49-F238E27FC236}">
                <a16:creationId xmlns:a16="http://schemas.microsoft.com/office/drawing/2014/main" id="{A777D452-958D-4159-A9A4-16DD29680A0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89654B6-1460-48B9-AC7E-592F68BAB276}"/>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76430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8C848-926A-4FD3-A311-A100A2662BE1}"/>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C8ECD90-B4F0-4DFB-BB3D-F2310207896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335A6C3A-033E-474B-AB97-D8291A04E7DD}"/>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532B928-3A23-4FCA-AD1F-E45A467B54F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3BDC8376-6FC6-4A11-B0DB-9A148E9C00E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E80206F-8846-425C-A56E-16FFBA442014}"/>
              </a:ext>
            </a:extLst>
          </p:cNvPr>
          <p:cNvSpPr>
            <a:spLocks noGrp="1"/>
          </p:cNvSpPr>
          <p:nvPr>
            <p:ph type="dt" sz="half" idx="10"/>
          </p:nvPr>
        </p:nvSpPr>
        <p:spPr/>
        <p:txBody>
          <a:bodyPr/>
          <a:lstStyle/>
          <a:p>
            <a:fld id="{40DA1498-92C7-4E4B-8045-C9195F453964}" type="datetimeFigureOut">
              <a:rPr lang="en-US" smtClean="0"/>
              <a:t>1/12/2020</a:t>
            </a:fld>
            <a:endParaRPr lang="en-US" dirty="0"/>
          </a:p>
        </p:txBody>
      </p:sp>
      <p:sp>
        <p:nvSpPr>
          <p:cNvPr id="8" name="Footer Placeholder 7">
            <a:extLst>
              <a:ext uri="{FF2B5EF4-FFF2-40B4-BE49-F238E27FC236}">
                <a16:creationId xmlns:a16="http://schemas.microsoft.com/office/drawing/2014/main" id="{6A45E89F-12CF-4561-A5F2-1E05783A306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EB4DFE4-927C-43B1-A061-5CB97FFB33BE}"/>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1657493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0E367-8DA0-4655-BCBC-F4280D8642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EF9592-AA3C-4CF8-A5DB-4D010195A438}"/>
              </a:ext>
            </a:extLst>
          </p:cNvPr>
          <p:cNvSpPr>
            <a:spLocks noGrp="1"/>
          </p:cNvSpPr>
          <p:nvPr>
            <p:ph type="dt" sz="half" idx="10"/>
          </p:nvPr>
        </p:nvSpPr>
        <p:spPr/>
        <p:txBody>
          <a:bodyPr/>
          <a:lstStyle/>
          <a:p>
            <a:fld id="{40DA1498-92C7-4E4B-8045-C9195F453964}" type="datetimeFigureOut">
              <a:rPr lang="en-US" smtClean="0"/>
              <a:t>1/12/2020</a:t>
            </a:fld>
            <a:endParaRPr lang="en-US" dirty="0"/>
          </a:p>
        </p:txBody>
      </p:sp>
      <p:sp>
        <p:nvSpPr>
          <p:cNvPr id="4" name="Footer Placeholder 3">
            <a:extLst>
              <a:ext uri="{FF2B5EF4-FFF2-40B4-BE49-F238E27FC236}">
                <a16:creationId xmlns:a16="http://schemas.microsoft.com/office/drawing/2014/main" id="{3C2C9377-F93E-4515-852A-26470775515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AED076D-476B-42BA-8795-14FE6C1E6974}"/>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1385384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A599B4-6AB2-4190-82B5-7667EE1E922A}"/>
              </a:ext>
            </a:extLst>
          </p:cNvPr>
          <p:cNvSpPr>
            <a:spLocks noGrp="1"/>
          </p:cNvSpPr>
          <p:nvPr>
            <p:ph type="dt" sz="half" idx="10"/>
          </p:nvPr>
        </p:nvSpPr>
        <p:spPr/>
        <p:txBody>
          <a:bodyPr/>
          <a:lstStyle/>
          <a:p>
            <a:fld id="{40DA1498-92C7-4E4B-8045-C9195F453964}" type="datetimeFigureOut">
              <a:rPr lang="en-US" smtClean="0"/>
              <a:t>1/12/2020</a:t>
            </a:fld>
            <a:endParaRPr lang="en-US" dirty="0"/>
          </a:p>
        </p:txBody>
      </p:sp>
      <p:sp>
        <p:nvSpPr>
          <p:cNvPr id="3" name="Footer Placeholder 2">
            <a:extLst>
              <a:ext uri="{FF2B5EF4-FFF2-40B4-BE49-F238E27FC236}">
                <a16:creationId xmlns:a16="http://schemas.microsoft.com/office/drawing/2014/main" id="{1B8FBFB3-AD86-4E39-B8AE-B4EC1452815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9A4AF55-C114-4B60-9A20-56B00A11B3BF}"/>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2427558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83DA1-5CB8-405D-9613-8A9B7BC5664C}"/>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9842BB15-A24D-42E9-9CAE-BB827226301E}"/>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F0849D-D3C3-462A-9751-4EAB0B9145E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F180DD20-7A20-4574-98A4-427795876739}"/>
              </a:ext>
            </a:extLst>
          </p:cNvPr>
          <p:cNvSpPr>
            <a:spLocks noGrp="1"/>
          </p:cNvSpPr>
          <p:nvPr>
            <p:ph type="dt" sz="half" idx="10"/>
          </p:nvPr>
        </p:nvSpPr>
        <p:spPr/>
        <p:txBody>
          <a:bodyPr/>
          <a:lstStyle/>
          <a:p>
            <a:fld id="{40DA1498-92C7-4E4B-8045-C9195F453964}" type="datetimeFigureOut">
              <a:rPr lang="en-US" smtClean="0"/>
              <a:t>1/12/2020</a:t>
            </a:fld>
            <a:endParaRPr lang="en-US" dirty="0"/>
          </a:p>
        </p:txBody>
      </p:sp>
      <p:sp>
        <p:nvSpPr>
          <p:cNvPr id="6" name="Footer Placeholder 5">
            <a:extLst>
              <a:ext uri="{FF2B5EF4-FFF2-40B4-BE49-F238E27FC236}">
                <a16:creationId xmlns:a16="http://schemas.microsoft.com/office/drawing/2014/main" id="{54D0ED2B-71C4-421A-9DB0-676E00C10BD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8C4572A-ADFC-4C53-BCA2-42BDF693BC4D}"/>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511262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F5C67-EEEC-4AB0-9653-0F80D6B1094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1DD50D6D-5277-4324-AF23-5FAF007834E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5275657-2BF9-4761-96B6-50EE3CFCFAD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C3C3F7B-A4C8-4F9D-8165-BC5186EA0929}"/>
              </a:ext>
            </a:extLst>
          </p:cNvPr>
          <p:cNvSpPr>
            <a:spLocks noGrp="1"/>
          </p:cNvSpPr>
          <p:nvPr>
            <p:ph type="dt" sz="half" idx="10"/>
          </p:nvPr>
        </p:nvSpPr>
        <p:spPr/>
        <p:txBody>
          <a:bodyPr/>
          <a:lstStyle/>
          <a:p>
            <a:fld id="{40DA1498-92C7-4E4B-8045-C9195F453964}" type="datetimeFigureOut">
              <a:rPr lang="en-US" smtClean="0"/>
              <a:t>1/12/2020</a:t>
            </a:fld>
            <a:endParaRPr lang="en-US" dirty="0"/>
          </a:p>
        </p:txBody>
      </p:sp>
      <p:sp>
        <p:nvSpPr>
          <p:cNvPr id="6" name="Footer Placeholder 5">
            <a:extLst>
              <a:ext uri="{FF2B5EF4-FFF2-40B4-BE49-F238E27FC236}">
                <a16:creationId xmlns:a16="http://schemas.microsoft.com/office/drawing/2014/main" id="{DE696EA5-2FA2-464D-982F-C53E6426A84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911B398-191B-4AB1-86ED-00D0046EACF5}"/>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250809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3445CA-54C1-4DDE-A216-DD2414E3F59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306395A-6879-4E93-B24E-067F88AC1D6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50FF5B-A6A6-4F0F-AA5D-3F0F69A43AE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0DA1498-92C7-4E4B-8045-C9195F453964}" type="datetimeFigureOut">
              <a:rPr lang="en-US" smtClean="0"/>
              <a:t>1/12/2020</a:t>
            </a:fld>
            <a:endParaRPr lang="en-US" dirty="0"/>
          </a:p>
        </p:txBody>
      </p:sp>
      <p:sp>
        <p:nvSpPr>
          <p:cNvPr id="5" name="Footer Placeholder 4">
            <a:extLst>
              <a:ext uri="{FF2B5EF4-FFF2-40B4-BE49-F238E27FC236}">
                <a16:creationId xmlns:a16="http://schemas.microsoft.com/office/drawing/2014/main" id="{FA798FAA-76CC-42EF-8BE0-466A41BBAB0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149FF02-6890-4E10-B958-1097AD32C6F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6FEDF93-2BFD-41CA-ABC7-B039102F3792}" type="slidenum">
              <a:rPr lang="en-US" smtClean="0"/>
              <a:t>‹#›</a:t>
            </a:fld>
            <a:endParaRPr lang="en-US" dirty="0"/>
          </a:p>
        </p:txBody>
      </p:sp>
    </p:spTree>
    <p:extLst>
      <p:ext uri="{BB962C8B-B14F-4D97-AF65-F5344CB8AC3E}">
        <p14:creationId xmlns:p14="http://schemas.microsoft.com/office/powerpoint/2010/main" val="253240811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zigZag">
          <a:fgClr>
            <a:schemeClr val="accent3">
              <a:lumMod val="75000"/>
            </a:schemeClr>
          </a:fgClr>
          <a:bgClr>
            <a:schemeClr val="accent3">
              <a:lumMod val="50000"/>
            </a:schemeClr>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00AEF-1595-4419-801B-6E36A33BB8CF}"/>
              </a:ext>
            </a:extLst>
          </p:cNvPr>
          <p:cNvSpPr>
            <a:spLocks noGrp="1"/>
          </p:cNvSpPr>
          <p:nvPr>
            <p:ph type="ctrTitle"/>
          </p:nvPr>
        </p:nvSpPr>
        <p:spPr>
          <a:xfrm>
            <a:off x="705852" y="3330320"/>
            <a:ext cx="7732296" cy="3060838"/>
          </a:xfrm>
        </p:spPr>
        <p:txBody>
          <a:bodyPr vert="horz" wrap="square" lIns="0" tIns="0" rIns="0" bIns="0" rtlCol="0" anchor="t">
            <a:spAutoFit/>
          </a:bodyPr>
          <a:lstStyle/>
          <a:p>
            <a:pPr>
              <a:spcBef>
                <a:spcPts val="600"/>
              </a:spcBef>
              <a:spcAft>
                <a:spcPts val="600"/>
              </a:spcAft>
            </a:pPr>
            <a:r>
              <a:rPr lang="en-US" sz="4050" b="1" dirty="0">
                <a:solidFill>
                  <a:schemeClr val="bg1"/>
                </a:solidFill>
              </a:rPr>
              <a:t>Lesson 10 – </a:t>
            </a:r>
            <a:br>
              <a:rPr lang="en-US" sz="4050" b="1" dirty="0">
                <a:solidFill>
                  <a:schemeClr val="bg1"/>
                </a:solidFill>
              </a:rPr>
            </a:br>
            <a:r>
              <a:rPr lang="en-US" sz="4050" b="1" dirty="0">
                <a:solidFill>
                  <a:schemeClr val="bg1"/>
                </a:solidFill>
              </a:rPr>
              <a:t>Further Preaching In Galilee</a:t>
            </a:r>
            <a:br>
              <a:rPr lang="en-US" sz="4050" b="1" dirty="0">
                <a:solidFill>
                  <a:schemeClr val="bg1"/>
                </a:solidFill>
              </a:rPr>
            </a:br>
            <a:br>
              <a:rPr lang="en-US" sz="1200" b="1" dirty="0">
                <a:solidFill>
                  <a:schemeClr val="bg1"/>
                </a:solidFill>
              </a:rPr>
            </a:br>
            <a:br>
              <a:rPr lang="en-US" sz="1800" b="1" dirty="0">
                <a:solidFill>
                  <a:schemeClr val="accent4"/>
                </a:solidFill>
              </a:rPr>
            </a:br>
            <a:r>
              <a:rPr lang="en-US" sz="1800" b="1" dirty="0">
                <a:solidFill>
                  <a:schemeClr val="accent4"/>
                </a:solidFill>
              </a:rPr>
              <a:t>Death Of John the Baptist – Matthew 14:1-12; Mark 6:14-29; Luke 9:7-9</a:t>
            </a:r>
            <a:br>
              <a:rPr lang="en-US" sz="1800" b="1" dirty="0">
                <a:solidFill>
                  <a:schemeClr val="accent4"/>
                </a:solidFill>
              </a:rPr>
            </a:br>
            <a:r>
              <a:rPr lang="en-US" sz="1800" b="1" dirty="0">
                <a:solidFill>
                  <a:schemeClr val="accent4"/>
                </a:solidFill>
              </a:rPr>
              <a:t>The Feeding Of The 5000 – Matthew 14:13-21; Mark 6:33-44; Luke 9:11-17; John 6:2-14</a:t>
            </a:r>
            <a:br>
              <a:rPr lang="en-US" sz="1600" dirty="0">
                <a:solidFill>
                  <a:schemeClr val="tx1">
                    <a:lumMod val="75000"/>
                    <a:lumOff val="25000"/>
                  </a:schemeClr>
                </a:solidFill>
              </a:rPr>
            </a:br>
            <a:br>
              <a:rPr lang="en-US" sz="1600" dirty="0">
                <a:solidFill>
                  <a:schemeClr val="tx1">
                    <a:lumMod val="75000"/>
                    <a:lumOff val="25000"/>
                  </a:schemeClr>
                </a:solidFill>
              </a:rPr>
            </a:br>
            <a:br>
              <a:rPr lang="en-US" sz="1800" b="1" dirty="0">
                <a:solidFill>
                  <a:schemeClr val="accent4"/>
                </a:solidFill>
              </a:rPr>
            </a:br>
            <a:r>
              <a:rPr lang="en-US" sz="2400" b="1" dirty="0">
                <a:solidFill>
                  <a:schemeClr val="bg1">
                    <a:lumMod val="85000"/>
                  </a:schemeClr>
                </a:solidFill>
              </a:rPr>
              <a:t>January 8, 2020</a:t>
            </a:r>
            <a:endParaRPr lang="en-US" b="1" dirty="0">
              <a:solidFill>
                <a:schemeClr val="bg1">
                  <a:lumMod val="85000"/>
                </a:schemeClr>
              </a:solidFill>
            </a:endParaRPr>
          </a:p>
        </p:txBody>
      </p:sp>
      <p:sp>
        <p:nvSpPr>
          <p:cNvPr id="4" name="Diamond 3">
            <a:extLst>
              <a:ext uri="{FF2B5EF4-FFF2-40B4-BE49-F238E27FC236}">
                <a16:creationId xmlns:a16="http://schemas.microsoft.com/office/drawing/2014/main" id="{1C59176D-59A8-4C02-B448-EE01232FB3E7}"/>
              </a:ext>
              <a:ext uri="{C183D7F6-B498-43B3-948B-1728B52AA6E4}">
                <adec:decorative xmlns:adec="http://schemas.microsoft.com/office/drawing/2017/decorative" val="1"/>
              </a:ext>
            </a:extLst>
          </p:cNvPr>
          <p:cNvSpPr/>
          <p:nvPr/>
        </p:nvSpPr>
        <p:spPr>
          <a:xfrm>
            <a:off x="3594239" y="11790"/>
            <a:ext cx="1955523" cy="1955523"/>
          </a:xfrm>
          <a:prstGeom prst="diamond">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Segoe UI Light"/>
              <a:ea typeface="+mn-ea"/>
              <a:cs typeface="+mn-cs"/>
            </a:endParaRPr>
          </a:p>
        </p:txBody>
      </p:sp>
      <p:sp>
        <p:nvSpPr>
          <p:cNvPr id="5" name="Diamond 4">
            <a:extLst>
              <a:ext uri="{FF2B5EF4-FFF2-40B4-BE49-F238E27FC236}">
                <a16:creationId xmlns:a16="http://schemas.microsoft.com/office/drawing/2014/main" id="{A50B1817-3C7F-41BC-8557-7A00C928EE16}"/>
              </a:ext>
              <a:ext uri="{C183D7F6-B498-43B3-948B-1728B52AA6E4}">
                <adec:decorative xmlns:adec="http://schemas.microsoft.com/office/drawing/2017/decorative" val="1"/>
              </a:ext>
            </a:extLst>
          </p:cNvPr>
          <p:cNvSpPr/>
          <p:nvPr/>
        </p:nvSpPr>
        <p:spPr>
          <a:xfrm>
            <a:off x="3243942" y="306153"/>
            <a:ext cx="2656115" cy="2656115"/>
          </a:xfrm>
          <a:prstGeom prst="diamond">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Segoe UI Light"/>
              <a:ea typeface="+mn-ea"/>
              <a:cs typeface="+mn-cs"/>
            </a:endParaRPr>
          </a:p>
        </p:txBody>
      </p:sp>
    </p:spTree>
    <p:extLst>
      <p:ext uri="{BB962C8B-B14F-4D97-AF65-F5344CB8AC3E}">
        <p14:creationId xmlns:p14="http://schemas.microsoft.com/office/powerpoint/2010/main" val="3558113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1421391" y="228709"/>
            <a:ext cx="6319319" cy="861774"/>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3</a:t>
            </a:r>
            <a:r>
              <a:rPr kumimoji="0" lang="en-US" sz="3200" b="1" i="0" u="none" strike="noStrike" kern="1200" cap="none" spc="0" normalizeH="0" baseline="30000" noProof="0" dirty="0">
                <a:ln>
                  <a:noFill/>
                </a:ln>
                <a:solidFill>
                  <a:srgbClr val="000000">
                    <a:lumMod val="75000"/>
                    <a:lumOff val="25000"/>
                  </a:srgbClr>
                </a:solidFill>
                <a:effectLst/>
                <a:uLnTx/>
                <a:uFillTx/>
                <a:latin typeface="Century Gothic"/>
                <a:ea typeface="+mj-ea"/>
                <a:cs typeface="+mj-cs"/>
              </a:rPr>
              <a:t>rd</a:t>
            </a:r>
            <a:r>
              <a:rPr kumimoji="0" lang="en-US" sz="32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 Tour of Galilee - 12 Sent Forth</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Century Gothic"/>
                <a:ea typeface="+mj-ea"/>
                <a:cs typeface="+mj-cs"/>
              </a:rPr>
              <a:t>Matthew 9:35-11:1</a:t>
            </a:r>
            <a:r>
              <a:rPr kumimoji="0" lang="en-US" sz="24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 Mark 6:6-13; Luke 9:1-6</a:t>
            </a:r>
            <a:endParaRPr kumimoji="0" lang="en-US" sz="2000" b="0" i="0" u="none" strike="noStrike" kern="1200" cap="none" spc="0" normalizeH="0" baseline="0" noProof="0" dirty="0">
              <a:ln>
                <a:noFill/>
              </a:ln>
              <a:solidFill>
                <a:srgbClr val="000000">
                  <a:lumMod val="75000"/>
                  <a:lumOff val="25000"/>
                </a:srgbClr>
              </a:solidFill>
              <a:effectLst/>
              <a:uLnTx/>
              <a:uFillTx/>
              <a:latin typeface="Century Gothic"/>
              <a:ea typeface="+mj-ea"/>
              <a:cs typeface="+mj-cs"/>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45" name="Content Placeholder 2">
            <a:extLst>
              <a:ext uri="{FF2B5EF4-FFF2-40B4-BE49-F238E27FC236}">
                <a16:creationId xmlns:a16="http://schemas.microsoft.com/office/drawing/2014/main" id="{364D59F1-62EA-4369-995C-CF54F720A32F}"/>
              </a:ext>
            </a:extLst>
          </p:cNvPr>
          <p:cNvSpPr txBox="1">
            <a:spLocks/>
          </p:cNvSpPr>
          <p:nvPr/>
        </p:nvSpPr>
        <p:spPr>
          <a:xfrm>
            <a:off x="145677" y="1540402"/>
            <a:ext cx="8801100" cy="4793620"/>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120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What did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“the twelve”</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do?</a:t>
            </a:r>
          </a:p>
          <a:p>
            <a:pPr marL="0" marR="0" lvl="0" indent="0" algn="l" defTabSz="914400" rtl="0" eaLnBrk="1" fontAlgn="auto" latinLnBrk="0" hangingPunct="1">
              <a:lnSpc>
                <a:spcPct val="100000"/>
              </a:lnSpc>
              <a:spcBef>
                <a:spcPts val="1000"/>
              </a:spcBef>
              <a:spcAft>
                <a:spcPts val="1200"/>
              </a:spcAft>
              <a:buClrTx/>
              <a:buSzTx/>
              <a:buFont typeface="Arial" panose="020B0604020202020204" pitchFamily="34" charset="0"/>
              <a:buNone/>
              <a:tabLst/>
              <a:defRPr/>
            </a:pP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They went out and preached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the gospel</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Luke 9:6</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 that men should repent</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And they were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casting out many demons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and were anointing with oil many sick people and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healing them</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(Mark 6:12-13; cf. Matthew 10:8)</a:t>
            </a:r>
          </a:p>
          <a:p>
            <a:pPr marL="0" marR="0" lvl="0" indent="0" algn="l" defTabSz="914400" rtl="0" eaLnBrk="1" fontAlgn="auto" latinLnBrk="0" hangingPunct="1">
              <a:lnSpc>
                <a:spcPct val="100000"/>
              </a:lnSpc>
              <a:spcBef>
                <a:spcPts val="1000"/>
              </a:spcBef>
              <a:spcAft>
                <a:spcPts val="120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What did Jesus then do?</a:t>
            </a:r>
          </a:p>
          <a:p>
            <a:pPr marL="0" marR="0" lvl="0" indent="0" algn="l" defTabSz="914400" rtl="0" eaLnBrk="1" fontAlgn="auto" latinLnBrk="0" hangingPunct="1">
              <a:lnSpc>
                <a:spcPct val="100000"/>
              </a:lnSpc>
              <a:spcBef>
                <a:spcPts val="1000"/>
              </a:spcBef>
              <a:spcAft>
                <a:spcPts val="1200"/>
              </a:spcAft>
              <a:buClrTx/>
              <a:buSzTx/>
              <a:buFont typeface="Arial" panose="020B0604020202020204" pitchFamily="34" charset="0"/>
              <a:buNone/>
              <a:tabLst/>
              <a:defRPr/>
            </a:pPr>
            <a:r>
              <a:rPr kumimoji="0" lang="en-US" sz="2800" b="0" i="1" u="none" strike="noStrike" kern="1200" cap="none" spc="0" normalizeH="0" baseline="0" noProof="0" dirty="0">
                <a:ln>
                  <a:noFill/>
                </a:ln>
                <a:solidFill>
                  <a:srgbClr val="000000"/>
                </a:solidFill>
                <a:effectLst/>
                <a:uLnTx/>
                <a:uFillTx/>
                <a:latin typeface="Segoe UI Light"/>
                <a:ea typeface="+mn-ea"/>
                <a:cs typeface="+mn-cs"/>
              </a:rPr>
              <a:t>“When Jesus had finished giving instructions to His twelve disciples,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He departed from there to teach and preach in their cities</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(Matthew 11:1)</a:t>
            </a:r>
          </a:p>
        </p:txBody>
      </p:sp>
    </p:spTree>
    <p:extLst>
      <p:ext uri="{BB962C8B-B14F-4D97-AF65-F5344CB8AC3E}">
        <p14:creationId xmlns:p14="http://schemas.microsoft.com/office/powerpoint/2010/main" val="706253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animEffect transition="in" filter="fade">
                                      <p:cBhvr>
                                        <p:cTn id="7" dur="500"/>
                                        <p:tgtEl>
                                          <p:spTgt spid="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
                                            <p:txEl>
                                              <p:pRg st="1" end="1"/>
                                            </p:txEl>
                                          </p:spTgt>
                                        </p:tgtEl>
                                        <p:attrNameLst>
                                          <p:attrName>style.visibility</p:attrName>
                                        </p:attrNameLst>
                                      </p:cBhvr>
                                      <p:to>
                                        <p:strVal val="visible"/>
                                      </p:to>
                                    </p:set>
                                    <p:animEffect transition="in" filter="fade">
                                      <p:cBhvr>
                                        <p:cTn id="12" dur="500"/>
                                        <p:tgtEl>
                                          <p:spTgt spid="4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5">
                                            <p:txEl>
                                              <p:pRg st="2" end="2"/>
                                            </p:txEl>
                                          </p:spTgt>
                                        </p:tgtEl>
                                        <p:attrNameLst>
                                          <p:attrName>style.visibility</p:attrName>
                                        </p:attrNameLst>
                                      </p:cBhvr>
                                      <p:to>
                                        <p:strVal val="visible"/>
                                      </p:to>
                                    </p:set>
                                    <p:animEffect transition="in" filter="fade">
                                      <p:cBhvr>
                                        <p:cTn id="17" dur="500"/>
                                        <p:tgtEl>
                                          <p:spTgt spid="4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5">
                                            <p:txEl>
                                              <p:pRg st="3" end="3"/>
                                            </p:txEl>
                                          </p:spTgt>
                                        </p:tgtEl>
                                        <p:attrNameLst>
                                          <p:attrName>style.visibility</p:attrName>
                                        </p:attrNameLst>
                                      </p:cBhvr>
                                      <p:to>
                                        <p:strVal val="visible"/>
                                      </p:to>
                                    </p:set>
                                    <p:animEffect transition="in" filter="fade">
                                      <p:cBhvr>
                                        <p:cTn id="22" dur="500"/>
                                        <p:tgtEl>
                                          <p:spTgt spid="4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1466661" y="228709"/>
            <a:ext cx="6246891" cy="861774"/>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Death of John the Baptist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Matthew 14:1-12; </a:t>
            </a:r>
            <a:r>
              <a:rPr kumimoji="0" lang="en-US" sz="2400" b="1" i="0" u="none" strike="noStrike" kern="1200" cap="none" spc="0" normalizeH="0" baseline="0" noProof="0" dirty="0">
                <a:ln>
                  <a:noFill/>
                </a:ln>
                <a:solidFill>
                  <a:srgbClr val="FF0000"/>
                </a:solidFill>
                <a:effectLst/>
                <a:uLnTx/>
                <a:uFillTx/>
                <a:latin typeface="Century Gothic"/>
                <a:ea typeface="+mj-ea"/>
                <a:cs typeface="+mj-cs"/>
              </a:rPr>
              <a:t>Mark 6:14-29</a:t>
            </a:r>
            <a:r>
              <a:rPr kumimoji="0" lang="en-US" sz="24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 Luke 9:7-9</a:t>
            </a:r>
            <a:endParaRPr kumimoji="0" lang="en-US" sz="2000" b="0" i="0" u="none" strike="noStrike" kern="1200" cap="none" spc="0" normalizeH="0" baseline="0" noProof="0" dirty="0">
              <a:ln>
                <a:noFill/>
              </a:ln>
              <a:solidFill>
                <a:srgbClr val="000000">
                  <a:lumMod val="75000"/>
                  <a:lumOff val="25000"/>
                </a:srgbClr>
              </a:solidFill>
              <a:effectLst/>
              <a:uLnTx/>
              <a:uFillTx/>
              <a:latin typeface="Century Gothic"/>
              <a:ea typeface="+mj-ea"/>
              <a:cs typeface="+mj-cs"/>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45" name="Content Placeholder 2">
            <a:extLst>
              <a:ext uri="{FF2B5EF4-FFF2-40B4-BE49-F238E27FC236}">
                <a16:creationId xmlns:a16="http://schemas.microsoft.com/office/drawing/2014/main" id="{364D59F1-62EA-4369-995C-CF54F720A32F}"/>
              </a:ext>
            </a:extLst>
          </p:cNvPr>
          <p:cNvSpPr txBox="1">
            <a:spLocks/>
          </p:cNvSpPr>
          <p:nvPr/>
        </p:nvSpPr>
        <p:spPr>
          <a:xfrm>
            <a:off x="145677" y="1540402"/>
            <a:ext cx="8801100" cy="4174989"/>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John the Baptist has already been put to death. </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(Mark 6:14)</a:t>
            </a:r>
          </a:p>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King Herod (Antipas; son of Herod the Great)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“heard” </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of the miracles that Jesus was performing and that </a:t>
            </a:r>
            <a:r>
              <a:rPr kumimoji="0" lang="en-US" sz="2800" b="1" i="0" u="none" strike="noStrike" kern="1200" cap="none" spc="0" normalizeH="0" baseline="0" noProof="0" dirty="0">
                <a:ln>
                  <a:noFill/>
                </a:ln>
                <a:solidFill>
                  <a:srgbClr val="000000"/>
                </a:solidFill>
                <a:effectLst/>
                <a:uLnTx/>
                <a:uFillTx/>
                <a:latin typeface="Segoe UI Light"/>
                <a:ea typeface="+mn-ea"/>
                <a:cs typeface="+mn-cs"/>
              </a:rPr>
              <a:t>people associated</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these miraculous powers</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a:t>
            </a:r>
            <a:r>
              <a:rPr kumimoji="0" lang="en-US" sz="2800" b="1" i="0" u="none" strike="noStrike" kern="1200" cap="none" spc="0" normalizeH="0" baseline="0" noProof="0" dirty="0">
                <a:ln>
                  <a:noFill/>
                </a:ln>
                <a:solidFill>
                  <a:srgbClr val="000000"/>
                </a:solidFill>
                <a:effectLst/>
                <a:uLnTx/>
                <a:uFillTx/>
                <a:latin typeface="Segoe UI Light"/>
                <a:ea typeface="+mn-ea"/>
                <a:cs typeface="+mn-cs"/>
              </a:rPr>
              <a:t>with John</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whom they presumed had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risen from the dead</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(6:14-15).</a:t>
            </a:r>
            <a:endParaRPr kumimoji="0" lang="en-US" sz="2800" b="0" i="0" u="none" strike="noStrike" kern="1200" cap="none" spc="0" normalizeH="0" baseline="0" noProof="0" dirty="0">
              <a:ln>
                <a:noFill/>
              </a:ln>
              <a:solidFill>
                <a:srgbClr val="000000"/>
              </a:solidFill>
              <a:effectLst/>
              <a:uLnTx/>
              <a:uFillTx/>
              <a:latin typeface="Segoe UI Light"/>
              <a:ea typeface="+mn-ea"/>
              <a:cs typeface="+mn-cs"/>
            </a:endParaRPr>
          </a:p>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Herod was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greatly perplexed</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(Luke 9:7) and also concluded,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John, whom I beheaded, has risen</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(6:15)</a:t>
            </a:r>
          </a:p>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Both Matthew and Mark then recount how Herod had put John to death.</a:t>
            </a:r>
          </a:p>
        </p:txBody>
      </p:sp>
    </p:spTree>
    <p:extLst>
      <p:ext uri="{BB962C8B-B14F-4D97-AF65-F5344CB8AC3E}">
        <p14:creationId xmlns:p14="http://schemas.microsoft.com/office/powerpoint/2010/main" val="133626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animEffect transition="in" filter="fade">
                                      <p:cBhvr>
                                        <p:cTn id="7" dur="500"/>
                                        <p:tgtEl>
                                          <p:spTgt spid="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
                                            <p:txEl>
                                              <p:pRg st="1" end="1"/>
                                            </p:txEl>
                                          </p:spTgt>
                                        </p:tgtEl>
                                        <p:attrNameLst>
                                          <p:attrName>style.visibility</p:attrName>
                                        </p:attrNameLst>
                                      </p:cBhvr>
                                      <p:to>
                                        <p:strVal val="visible"/>
                                      </p:to>
                                    </p:set>
                                    <p:animEffect transition="in" filter="fade">
                                      <p:cBhvr>
                                        <p:cTn id="12" dur="500"/>
                                        <p:tgtEl>
                                          <p:spTgt spid="4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5">
                                            <p:txEl>
                                              <p:pRg st="2" end="2"/>
                                            </p:txEl>
                                          </p:spTgt>
                                        </p:tgtEl>
                                        <p:attrNameLst>
                                          <p:attrName>style.visibility</p:attrName>
                                        </p:attrNameLst>
                                      </p:cBhvr>
                                      <p:to>
                                        <p:strVal val="visible"/>
                                      </p:to>
                                    </p:set>
                                    <p:animEffect transition="in" filter="fade">
                                      <p:cBhvr>
                                        <p:cTn id="17" dur="500"/>
                                        <p:tgtEl>
                                          <p:spTgt spid="4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5">
                                            <p:txEl>
                                              <p:pRg st="3" end="3"/>
                                            </p:txEl>
                                          </p:spTgt>
                                        </p:tgtEl>
                                        <p:attrNameLst>
                                          <p:attrName>style.visibility</p:attrName>
                                        </p:attrNameLst>
                                      </p:cBhvr>
                                      <p:to>
                                        <p:strVal val="visible"/>
                                      </p:to>
                                    </p:set>
                                    <p:animEffect transition="in" filter="fade">
                                      <p:cBhvr>
                                        <p:cTn id="22" dur="500"/>
                                        <p:tgtEl>
                                          <p:spTgt spid="4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1466645" y="228709"/>
            <a:ext cx="6246891" cy="861774"/>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Death of John the Baptist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Matthew 14:1-12; </a:t>
            </a:r>
            <a:r>
              <a:rPr kumimoji="0" lang="en-US" sz="2400" b="1" i="0" u="none" strike="noStrike" kern="1200" cap="none" spc="0" normalizeH="0" baseline="0" noProof="0" dirty="0">
                <a:ln>
                  <a:noFill/>
                </a:ln>
                <a:solidFill>
                  <a:srgbClr val="FF0000"/>
                </a:solidFill>
                <a:effectLst/>
                <a:uLnTx/>
                <a:uFillTx/>
                <a:latin typeface="Century Gothic"/>
                <a:ea typeface="+mj-ea"/>
                <a:cs typeface="+mj-cs"/>
              </a:rPr>
              <a:t>Mark 6:14-29</a:t>
            </a:r>
            <a:r>
              <a:rPr kumimoji="0" lang="en-US" sz="24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 Luke 9:7-9</a:t>
            </a:r>
            <a:endParaRPr kumimoji="0" lang="en-US" sz="2000" b="0" i="0" u="none" strike="noStrike" kern="1200" cap="none" spc="0" normalizeH="0" baseline="0" noProof="0" dirty="0">
              <a:ln>
                <a:noFill/>
              </a:ln>
              <a:solidFill>
                <a:srgbClr val="000000">
                  <a:lumMod val="75000"/>
                  <a:lumOff val="25000"/>
                </a:srgbClr>
              </a:solidFill>
              <a:effectLst/>
              <a:uLnTx/>
              <a:uFillTx/>
              <a:latin typeface="Century Gothic"/>
              <a:ea typeface="+mj-ea"/>
              <a:cs typeface="+mj-cs"/>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45" name="Content Placeholder 2">
            <a:extLst>
              <a:ext uri="{FF2B5EF4-FFF2-40B4-BE49-F238E27FC236}">
                <a16:creationId xmlns:a16="http://schemas.microsoft.com/office/drawing/2014/main" id="{364D59F1-62EA-4369-995C-CF54F720A32F}"/>
              </a:ext>
            </a:extLst>
          </p:cNvPr>
          <p:cNvSpPr txBox="1">
            <a:spLocks/>
          </p:cNvSpPr>
          <p:nvPr/>
        </p:nvSpPr>
        <p:spPr>
          <a:xfrm>
            <a:off x="145677" y="1540402"/>
            <a:ext cx="8801100" cy="3194208"/>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Herod himself had sent and had John arrested and bound in prison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on account of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Herodias</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the wife of his brother Philip,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because he had married her</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(6:17)</a:t>
            </a:r>
          </a:p>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John had been saying to Herod,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It is </a:t>
            </a:r>
            <a:r>
              <a:rPr kumimoji="0" lang="en-US" sz="2800" b="1" i="1" u="sng" strike="noStrike" kern="1200" cap="none" spc="0" normalizeH="0" baseline="0" noProof="0" dirty="0">
                <a:ln>
                  <a:noFill/>
                </a:ln>
                <a:solidFill>
                  <a:srgbClr val="000000"/>
                </a:solidFill>
                <a:effectLst/>
                <a:uLnTx/>
                <a:uFillTx/>
                <a:latin typeface="Segoe UI Light"/>
                <a:ea typeface="+mn-ea"/>
                <a:cs typeface="+mn-cs"/>
              </a:rPr>
              <a:t>not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 </a:t>
            </a:r>
            <a:r>
              <a:rPr kumimoji="0" lang="en-US" sz="2800" b="1" i="1" u="sng" strike="noStrike" kern="1200" cap="none" spc="0" normalizeH="0" baseline="0" noProof="0" dirty="0">
                <a:ln>
                  <a:noFill/>
                </a:ln>
                <a:solidFill>
                  <a:srgbClr val="000000"/>
                </a:solidFill>
                <a:effectLst/>
                <a:uLnTx/>
                <a:uFillTx/>
                <a:latin typeface="Segoe UI Light"/>
                <a:ea typeface="+mn-ea"/>
                <a:cs typeface="+mn-cs"/>
              </a:rPr>
              <a:t>lawful</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 for you </a:t>
            </a:r>
            <a:br>
              <a:rPr kumimoji="0" lang="en-US" sz="2800" b="1" i="1" u="none" strike="noStrike" kern="1200" cap="none" spc="0" normalizeH="0" baseline="0" noProof="0" dirty="0">
                <a:ln>
                  <a:noFill/>
                </a:ln>
                <a:solidFill>
                  <a:srgbClr val="000000"/>
                </a:solidFill>
                <a:effectLst/>
                <a:uLnTx/>
                <a:uFillTx/>
                <a:latin typeface="Segoe UI Light"/>
                <a:ea typeface="+mn-ea"/>
                <a:cs typeface="+mn-cs"/>
              </a:rPr>
            </a:br>
            <a:r>
              <a:rPr kumimoji="0" lang="en-US" sz="2800" b="1" i="1" u="sng" strike="noStrike" kern="1200" cap="none" spc="0" normalizeH="0" baseline="0" noProof="0" dirty="0">
                <a:ln>
                  <a:noFill/>
                </a:ln>
                <a:solidFill>
                  <a:srgbClr val="000000"/>
                </a:solidFill>
                <a:effectLst/>
                <a:uLnTx/>
                <a:uFillTx/>
                <a:latin typeface="Segoe UI Light"/>
                <a:ea typeface="+mn-ea"/>
                <a:cs typeface="+mn-cs"/>
              </a:rPr>
              <a:t>to</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 </a:t>
            </a:r>
            <a:r>
              <a:rPr kumimoji="0" lang="en-US" sz="2800" b="1" i="1" u="sng" strike="noStrike" kern="1200" cap="none" spc="0" normalizeH="0" baseline="0" noProof="0" dirty="0">
                <a:ln>
                  <a:noFill/>
                </a:ln>
                <a:solidFill>
                  <a:srgbClr val="000000"/>
                </a:solidFill>
                <a:effectLst/>
                <a:uLnTx/>
                <a:uFillTx/>
                <a:latin typeface="Segoe UI Light"/>
                <a:ea typeface="+mn-ea"/>
                <a:cs typeface="+mn-cs"/>
              </a:rPr>
              <a:t>have</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 your brother’s wife</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(6:18)</a:t>
            </a:r>
          </a:p>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Luke adds,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and</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because of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all the wicked things which Herod had done</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(Luke 3:19)</a:t>
            </a:r>
          </a:p>
        </p:txBody>
      </p:sp>
    </p:spTree>
    <p:extLst>
      <p:ext uri="{BB962C8B-B14F-4D97-AF65-F5344CB8AC3E}">
        <p14:creationId xmlns:p14="http://schemas.microsoft.com/office/powerpoint/2010/main" val="138261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animEffect transition="in" filter="fade">
                                      <p:cBhvr>
                                        <p:cTn id="7" dur="500"/>
                                        <p:tgtEl>
                                          <p:spTgt spid="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
                                            <p:txEl>
                                              <p:pRg st="1" end="1"/>
                                            </p:txEl>
                                          </p:spTgt>
                                        </p:tgtEl>
                                        <p:attrNameLst>
                                          <p:attrName>style.visibility</p:attrName>
                                        </p:attrNameLst>
                                      </p:cBhvr>
                                      <p:to>
                                        <p:strVal val="visible"/>
                                      </p:to>
                                    </p:set>
                                    <p:animEffect transition="in" filter="fade">
                                      <p:cBhvr>
                                        <p:cTn id="12" dur="500"/>
                                        <p:tgtEl>
                                          <p:spTgt spid="4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5">
                                            <p:txEl>
                                              <p:pRg st="2" end="2"/>
                                            </p:txEl>
                                          </p:spTgt>
                                        </p:tgtEl>
                                        <p:attrNameLst>
                                          <p:attrName>style.visibility</p:attrName>
                                        </p:attrNameLst>
                                      </p:cBhvr>
                                      <p:to>
                                        <p:strVal val="visible"/>
                                      </p:to>
                                    </p:set>
                                    <p:animEffect transition="in" filter="fade">
                                      <p:cBhvr>
                                        <p:cTn id="17" dur="500"/>
                                        <p:tgtEl>
                                          <p:spTgt spid="4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1457603" y="228709"/>
            <a:ext cx="6255945" cy="861774"/>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Death of John the Baptist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Matthew 14:1-12; Mark 6:14-29; Luke 9:7-9</a:t>
            </a:r>
            <a:endParaRPr kumimoji="0" lang="en-US" sz="2000" b="0" i="0" u="none" strike="noStrike" kern="1200" cap="none" spc="0" normalizeH="0" baseline="0" noProof="0" dirty="0">
              <a:ln>
                <a:noFill/>
              </a:ln>
              <a:solidFill>
                <a:srgbClr val="000000">
                  <a:lumMod val="75000"/>
                  <a:lumOff val="25000"/>
                </a:srgbClr>
              </a:solidFill>
              <a:effectLst/>
              <a:uLnTx/>
              <a:uFillTx/>
              <a:latin typeface="Century Gothic"/>
              <a:ea typeface="+mj-ea"/>
              <a:cs typeface="+mj-cs"/>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45" name="Content Placeholder 2">
            <a:extLst>
              <a:ext uri="{FF2B5EF4-FFF2-40B4-BE49-F238E27FC236}">
                <a16:creationId xmlns:a16="http://schemas.microsoft.com/office/drawing/2014/main" id="{364D59F1-62EA-4369-995C-CF54F720A32F}"/>
              </a:ext>
            </a:extLst>
          </p:cNvPr>
          <p:cNvSpPr txBox="1">
            <a:spLocks/>
          </p:cNvSpPr>
          <p:nvPr/>
        </p:nvSpPr>
        <p:spPr>
          <a:xfrm>
            <a:off x="145677" y="1449880"/>
            <a:ext cx="8801100" cy="4712572"/>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4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400" b="1" i="1" u="none" strike="noStrike" kern="1200" cap="none" spc="0" normalizeH="0" baseline="0" noProof="0" dirty="0">
                <a:ln>
                  <a:noFill/>
                </a:ln>
                <a:solidFill>
                  <a:srgbClr val="000000"/>
                </a:solidFill>
                <a:effectLst/>
                <a:uLnTx/>
                <a:uFillTx/>
                <a:latin typeface="Segoe UI Light"/>
                <a:ea typeface="+mn-ea"/>
                <a:cs typeface="+mn-cs"/>
              </a:rPr>
              <a:t>Lawful</a:t>
            </a:r>
            <a:r>
              <a:rPr kumimoji="0" lang="en-US" sz="24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 - </a:t>
            </a:r>
            <a:r>
              <a:rPr kumimoji="0" lang="en-US" sz="2400" b="0" i="1" u="sng" strike="noStrike" kern="1200" cap="none" spc="0" normalizeH="0" baseline="0" noProof="0" dirty="0" err="1">
                <a:ln>
                  <a:noFill/>
                </a:ln>
                <a:solidFill>
                  <a:srgbClr val="000000"/>
                </a:solidFill>
                <a:effectLst/>
                <a:uLnTx/>
                <a:uFillTx/>
                <a:latin typeface="Segoe UI Light"/>
                <a:ea typeface="+mn-ea"/>
                <a:cs typeface="+mn-cs"/>
              </a:rPr>
              <a:t>exesten</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 - “it is </a:t>
            </a:r>
            <a:r>
              <a:rPr kumimoji="0" lang="en-US" sz="2400" b="1" i="0" u="none" strike="noStrike" kern="1200" cap="none" spc="0" normalizeH="0" baseline="0" noProof="0" dirty="0">
                <a:ln>
                  <a:noFill/>
                </a:ln>
                <a:solidFill>
                  <a:srgbClr val="000000"/>
                </a:solidFill>
                <a:effectLst/>
                <a:uLnTx/>
                <a:uFillTx/>
                <a:latin typeface="Segoe UI Light"/>
                <a:ea typeface="+mn-ea"/>
                <a:cs typeface="+mn-cs"/>
              </a:rPr>
              <a:t>right</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 </a:t>
            </a:r>
            <a:r>
              <a:rPr kumimoji="0" lang="en-US" sz="1600" b="0" i="0" u="none" strike="noStrike" kern="1200" cap="none" spc="0" normalizeH="0" baseline="0" noProof="0" dirty="0">
                <a:ln>
                  <a:noFill/>
                </a:ln>
                <a:solidFill>
                  <a:srgbClr val="000000"/>
                </a:solidFill>
                <a:effectLst/>
                <a:uLnTx/>
                <a:uFillTx/>
                <a:latin typeface="Segoe UI Light"/>
                <a:ea typeface="+mn-ea"/>
                <a:cs typeface="+mn-cs"/>
              </a:rPr>
              <a:t>(Strong)</a:t>
            </a:r>
            <a:r>
              <a:rPr kumimoji="0" lang="en-US" sz="1800" b="0" i="0" u="none" strike="noStrike" kern="1200" cap="none" spc="0" normalizeH="0" baseline="0" noProof="0" dirty="0">
                <a:ln>
                  <a:noFill/>
                </a:ln>
                <a:solidFill>
                  <a:srgbClr val="000000"/>
                </a:solidFill>
                <a:effectLst/>
                <a:uLnTx/>
                <a:uFillTx/>
                <a:latin typeface="Segoe UI Light"/>
                <a:ea typeface="+mn-ea"/>
                <a:cs typeface="+mn-cs"/>
              </a:rPr>
              <a:t>; </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“it is </a:t>
            </a:r>
            <a:r>
              <a:rPr kumimoji="0" lang="en-US" sz="2400" b="1" i="0" u="none" strike="noStrike" kern="1200" cap="none" spc="0" normalizeH="0" baseline="0" noProof="0" dirty="0">
                <a:ln>
                  <a:noFill/>
                </a:ln>
                <a:solidFill>
                  <a:srgbClr val="000000"/>
                </a:solidFill>
                <a:effectLst/>
                <a:uLnTx/>
                <a:uFillTx/>
                <a:latin typeface="Segoe UI Light"/>
                <a:ea typeface="+mn-ea"/>
                <a:cs typeface="+mn-cs"/>
              </a:rPr>
              <a:t>permitted</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 </a:t>
            </a:r>
            <a:r>
              <a:rPr kumimoji="0" lang="en-US" sz="1600" b="0" i="0" u="none" strike="noStrike" kern="1200" cap="none" spc="0" normalizeH="0" baseline="0" noProof="0" dirty="0">
                <a:ln>
                  <a:noFill/>
                </a:ln>
                <a:solidFill>
                  <a:srgbClr val="000000"/>
                </a:solidFill>
                <a:effectLst/>
                <a:uLnTx/>
                <a:uFillTx/>
                <a:latin typeface="Segoe UI Light"/>
                <a:ea typeface="+mn-ea"/>
                <a:cs typeface="+mn-cs"/>
              </a:rPr>
              <a:t>(Vine) </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in </a:t>
            </a:r>
            <a:r>
              <a:rPr kumimoji="0" lang="en-US" sz="2400" b="1" i="0" u="none" strike="noStrike" kern="1200" cap="none" spc="0" normalizeH="0" baseline="0" noProof="0" dirty="0">
                <a:ln>
                  <a:noFill/>
                </a:ln>
                <a:solidFill>
                  <a:srgbClr val="000000"/>
                </a:solidFill>
                <a:effectLst/>
                <a:uLnTx/>
                <a:uFillTx/>
                <a:latin typeface="Segoe UI Light"/>
                <a:ea typeface="+mn-ea"/>
                <a:cs typeface="+mn-cs"/>
              </a:rPr>
              <a:t>accordance with law</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a:t>
            </a:r>
            <a:r>
              <a:rPr kumimoji="0" lang="en-US" sz="1600" b="0" i="0" u="none" strike="noStrike" kern="1200" cap="none" spc="0" normalizeH="0" baseline="0" noProof="0" dirty="0">
                <a:ln>
                  <a:noFill/>
                </a:ln>
                <a:solidFill>
                  <a:srgbClr val="000000"/>
                </a:solidFill>
                <a:effectLst/>
                <a:uLnTx/>
                <a:uFillTx/>
                <a:latin typeface="Segoe UI Light"/>
                <a:ea typeface="+mn-ea"/>
                <a:cs typeface="+mn-cs"/>
              </a:rPr>
              <a:t> </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(Matthew 19:3; John 5:10; Acts 22:25)</a:t>
            </a:r>
          </a:p>
          <a:p>
            <a:pPr marL="228600" marR="0" lvl="0" indent="-228600" algn="l" defTabSz="914400" rtl="0" eaLnBrk="1" fontAlgn="auto" latinLnBrk="0" hangingPunct="1">
              <a:lnSpc>
                <a:spcPct val="90000"/>
              </a:lnSpc>
              <a:spcBef>
                <a:spcPts val="100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Light"/>
                <a:ea typeface="+mn-ea"/>
                <a:cs typeface="+mn-cs"/>
              </a:rPr>
              <a:t>Many suggest that the “</a:t>
            </a:r>
            <a:r>
              <a:rPr kumimoji="0" lang="en-US" sz="2400" b="1" i="0" u="none" strike="noStrike" kern="1200" cap="none" spc="0" normalizeH="0" baseline="0" noProof="0" dirty="0">
                <a:ln>
                  <a:noFill/>
                </a:ln>
                <a:solidFill>
                  <a:srgbClr val="000000"/>
                </a:solidFill>
                <a:effectLst/>
                <a:uLnTx/>
                <a:uFillTx/>
                <a:latin typeface="Segoe UI Light"/>
                <a:ea typeface="+mn-ea"/>
                <a:cs typeface="+mn-cs"/>
              </a:rPr>
              <a:t>marrying</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 is the sin, but John and divine law clearly state that it’s the “</a:t>
            </a:r>
            <a:r>
              <a:rPr kumimoji="0" lang="en-US" sz="2400" b="1" i="0" u="none" strike="noStrike" kern="1200" cap="none" spc="0" normalizeH="0" baseline="0" noProof="0" dirty="0">
                <a:ln>
                  <a:noFill/>
                </a:ln>
                <a:solidFill>
                  <a:srgbClr val="000000"/>
                </a:solidFill>
                <a:effectLst/>
                <a:uLnTx/>
                <a:uFillTx/>
                <a:latin typeface="Segoe UI Light"/>
                <a:ea typeface="+mn-ea"/>
                <a:cs typeface="+mn-cs"/>
              </a:rPr>
              <a:t>having her</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 that was unlawful.</a:t>
            </a:r>
          </a:p>
          <a:p>
            <a:pPr marL="228600" marR="0" lvl="0" indent="-228600" algn="l" defTabSz="914400" rtl="0" eaLnBrk="1" fontAlgn="auto" latinLnBrk="0" hangingPunct="1">
              <a:lnSpc>
                <a:spcPct val="90000"/>
              </a:lnSpc>
              <a:spcBef>
                <a:spcPts val="100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Light"/>
                <a:ea typeface="+mn-ea"/>
                <a:cs typeface="+mn-cs"/>
              </a:rPr>
              <a:t>Did Herod understand the demands of repentance to include that he </a:t>
            </a:r>
            <a:r>
              <a:rPr kumimoji="0" lang="en-US" sz="2400" b="1" i="0" u="none" strike="noStrike" kern="1200" cap="none" spc="0" normalizeH="0" baseline="0" noProof="0" dirty="0">
                <a:ln>
                  <a:noFill/>
                </a:ln>
                <a:solidFill>
                  <a:srgbClr val="000000"/>
                </a:solidFill>
                <a:effectLst/>
                <a:uLnTx/>
                <a:uFillTx/>
                <a:latin typeface="Segoe UI Light"/>
                <a:ea typeface="+mn-ea"/>
                <a:cs typeface="+mn-cs"/>
              </a:rPr>
              <a:t>must stop</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 “</a:t>
            </a:r>
            <a:r>
              <a:rPr kumimoji="0" lang="en-US" sz="2400" b="1" i="0" u="none" strike="noStrike" kern="1200" cap="none" spc="0" normalizeH="0" baseline="0" noProof="0" dirty="0">
                <a:ln>
                  <a:noFill/>
                </a:ln>
                <a:solidFill>
                  <a:srgbClr val="000000"/>
                </a:solidFill>
                <a:effectLst/>
                <a:uLnTx/>
                <a:uFillTx/>
                <a:latin typeface="Segoe UI Light"/>
                <a:ea typeface="+mn-ea"/>
                <a:cs typeface="+mn-cs"/>
              </a:rPr>
              <a:t>having</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 </a:t>
            </a:r>
            <a:r>
              <a:rPr kumimoji="0" lang="en-US" sz="2400" b="1" i="0" u="none" strike="noStrike" kern="1200" cap="none" spc="0" normalizeH="0" baseline="0" noProof="0" dirty="0">
                <a:ln>
                  <a:noFill/>
                </a:ln>
                <a:solidFill>
                  <a:srgbClr val="000000"/>
                </a:solidFill>
                <a:effectLst/>
                <a:uLnTx/>
                <a:uFillTx/>
                <a:latin typeface="Segoe UI Light"/>
                <a:ea typeface="+mn-ea"/>
                <a:cs typeface="+mn-cs"/>
              </a:rPr>
              <a:t>her</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a:t>
            </a:r>
          </a:p>
          <a:p>
            <a:pPr marL="228600" marR="0" lvl="0" indent="-228600" algn="l" defTabSz="914400" rtl="0" eaLnBrk="1" fontAlgn="auto" latinLnBrk="0" hangingPunct="1">
              <a:lnSpc>
                <a:spcPct val="90000"/>
              </a:lnSpc>
              <a:spcBef>
                <a:spcPts val="100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Light"/>
                <a:ea typeface="+mn-ea"/>
                <a:cs typeface="+mn-cs"/>
              </a:rPr>
              <a:t>It is </a:t>
            </a:r>
            <a:r>
              <a:rPr kumimoji="0" lang="en-US" sz="24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400" b="1" i="1" u="none" strike="noStrike" kern="1200" cap="none" spc="0" normalizeH="0" baseline="0" noProof="0" dirty="0">
                <a:ln>
                  <a:noFill/>
                </a:ln>
                <a:solidFill>
                  <a:srgbClr val="000000"/>
                </a:solidFill>
                <a:effectLst/>
                <a:uLnTx/>
                <a:uFillTx/>
                <a:latin typeface="Segoe UI Light"/>
                <a:ea typeface="+mn-ea"/>
                <a:cs typeface="+mn-cs"/>
              </a:rPr>
              <a:t>unlawful</a:t>
            </a:r>
            <a:r>
              <a:rPr kumimoji="0" lang="en-US" sz="24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 for mankind today to be married to one who has been divorced for a cause other than fornication. (Matthew 19:9; 5:32)</a:t>
            </a:r>
          </a:p>
          <a:p>
            <a:pPr marL="228600" marR="0" lvl="0" indent="-228600" algn="l" defTabSz="914400" rtl="0" eaLnBrk="1" fontAlgn="auto" latinLnBrk="0" hangingPunct="1">
              <a:lnSpc>
                <a:spcPct val="90000"/>
              </a:lnSpc>
              <a:spcBef>
                <a:spcPts val="100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Light"/>
                <a:ea typeface="+mn-ea"/>
                <a:cs typeface="+mn-cs"/>
              </a:rPr>
              <a:t>Repentance of one in an </a:t>
            </a:r>
            <a:r>
              <a:rPr kumimoji="0" lang="en-US" sz="24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400" b="1" i="1" u="none" strike="noStrike" kern="1200" cap="none" spc="0" normalizeH="0" baseline="0" noProof="0" dirty="0">
                <a:ln>
                  <a:noFill/>
                </a:ln>
                <a:solidFill>
                  <a:srgbClr val="000000"/>
                </a:solidFill>
                <a:effectLst/>
                <a:uLnTx/>
                <a:uFillTx/>
                <a:latin typeface="Segoe UI Light"/>
                <a:ea typeface="+mn-ea"/>
                <a:cs typeface="+mn-cs"/>
              </a:rPr>
              <a:t>unlawful</a:t>
            </a:r>
            <a:r>
              <a:rPr kumimoji="0" lang="en-US" sz="24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 marriage must include not “having” the unlawful spouse.</a:t>
            </a:r>
          </a:p>
        </p:txBody>
      </p:sp>
    </p:spTree>
    <p:extLst>
      <p:ext uri="{BB962C8B-B14F-4D97-AF65-F5344CB8AC3E}">
        <p14:creationId xmlns:p14="http://schemas.microsoft.com/office/powerpoint/2010/main" val="1203783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animEffect transition="in" filter="fade">
                                      <p:cBhvr>
                                        <p:cTn id="7" dur="500"/>
                                        <p:tgtEl>
                                          <p:spTgt spid="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
                                            <p:txEl>
                                              <p:pRg st="1" end="1"/>
                                            </p:txEl>
                                          </p:spTgt>
                                        </p:tgtEl>
                                        <p:attrNameLst>
                                          <p:attrName>style.visibility</p:attrName>
                                        </p:attrNameLst>
                                      </p:cBhvr>
                                      <p:to>
                                        <p:strVal val="visible"/>
                                      </p:to>
                                    </p:set>
                                    <p:animEffect transition="in" filter="fade">
                                      <p:cBhvr>
                                        <p:cTn id="12" dur="500"/>
                                        <p:tgtEl>
                                          <p:spTgt spid="4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5">
                                            <p:txEl>
                                              <p:pRg st="2" end="2"/>
                                            </p:txEl>
                                          </p:spTgt>
                                        </p:tgtEl>
                                        <p:attrNameLst>
                                          <p:attrName>style.visibility</p:attrName>
                                        </p:attrNameLst>
                                      </p:cBhvr>
                                      <p:to>
                                        <p:strVal val="visible"/>
                                      </p:to>
                                    </p:set>
                                    <p:animEffect transition="in" filter="fade">
                                      <p:cBhvr>
                                        <p:cTn id="17" dur="500"/>
                                        <p:tgtEl>
                                          <p:spTgt spid="4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5">
                                            <p:txEl>
                                              <p:pRg st="3" end="3"/>
                                            </p:txEl>
                                          </p:spTgt>
                                        </p:tgtEl>
                                        <p:attrNameLst>
                                          <p:attrName>style.visibility</p:attrName>
                                        </p:attrNameLst>
                                      </p:cBhvr>
                                      <p:to>
                                        <p:strVal val="visible"/>
                                      </p:to>
                                    </p:set>
                                    <p:animEffect transition="in" filter="fade">
                                      <p:cBhvr>
                                        <p:cTn id="22" dur="500"/>
                                        <p:tgtEl>
                                          <p:spTgt spid="4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5">
                                            <p:txEl>
                                              <p:pRg st="4" end="4"/>
                                            </p:txEl>
                                          </p:spTgt>
                                        </p:tgtEl>
                                        <p:attrNameLst>
                                          <p:attrName>style.visibility</p:attrName>
                                        </p:attrNameLst>
                                      </p:cBhvr>
                                      <p:to>
                                        <p:strVal val="visible"/>
                                      </p:to>
                                    </p:set>
                                    <p:animEffect transition="in" filter="fade">
                                      <p:cBhvr>
                                        <p:cTn id="27" dur="500"/>
                                        <p:tgtEl>
                                          <p:spTgt spid="4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1466661" y="228709"/>
            <a:ext cx="6246891" cy="861774"/>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Death of John the Baptist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Matthew 14:1-12; Mark 6:14-29; Luke 9:7-9</a:t>
            </a:r>
            <a:endParaRPr kumimoji="0" lang="en-US" sz="2000" b="0" i="0" u="none" strike="noStrike" kern="1200" cap="none" spc="0" normalizeH="0" baseline="0" noProof="0" dirty="0">
              <a:ln>
                <a:noFill/>
              </a:ln>
              <a:solidFill>
                <a:srgbClr val="000000">
                  <a:lumMod val="75000"/>
                  <a:lumOff val="25000"/>
                </a:srgbClr>
              </a:solidFill>
              <a:effectLst/>
              <a:uLnTx/>
              <a:uFillTx/>
              <a:latin typeface="Century Gothic"/>
              <a:ea typeface="+mj-ea"/>
              <a:cs typeface="+mj-cs"/>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45" name="Content Placeholder 2">
            <a:extLst>
              <a:ext uri="{FF2B5EF4-FFF2-40B4-BE49-F238E27FC236}">
                <a16:creationId xmlns:a16="http://schemas.microsoft.com/office/drawing/2014/main" id="{364D59F1-62EA-4369-995C-CF54F720A32F}"/>
              </a:ext>
            </a:extLst>
          </p:cNvPr>
          <p:cNvSpPr txBox="1">
            <a:spLocks/>
          </p:cNvSpPr>
          <p:nvPr/>
        </p:nvSpPr>
        <p:spPr>
          <a:xfrm>
            <a:off x="145677" y="1323130"/>
            <a:ext cx="8801100" cy="5317598"/>
          </a:xfrm>
          <a:prstGeom prst="rect">
            <a:avLst/>
          </a:prstGeom>
        </p:spPr>
        <p:txBody>
          <a:bodyPr vert="horz" lIns="68580" tIns="34290" rIns="68580" bIns="3429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Herod’s complex relationship with John:</a:t>
            </a:r>
          </a:p>
          <a:p>
            <a:pPr marL="228600" marR="0" lvl="0" indent="-228600" algn="l" defTabSz="914400" rtl="0" eaLnBrk="1" fontAlgn="auto" latinLnBrk="0" hangingPunct="1">
              <a:lnSpc>
                <a:spcPct val="90000"/>
              </a:lnSpc>
              <a:spcBef>
                <a:spcPts val="1000"/>
              </a:spcBef>
              <a:spcAft>
                <a:spcPts val="600"/>
              </a:spcAft>
              <a:buClrTx/>
              <a:buSzTx/>
              <a:buFont typeface="Arial" panose="020B0604020202020204" pitchFamily="34" charset="0"/>
              <a:buChar char="•"/>
              <a:tabLst/>
              <a:defRPr/>
            </a:pPr>
            <a:r>
              <a:rPr kumimoji="0" lang="en-US" sz="2800" b="0" i="1" u="none" strike="noStrike" kern="1200" cap="none" spc="0" normalizeH="0" baseline="0" noProof="0" dirty="0">
                <a:ln>
                  <a:noFill/>
                </a:ln>
                <a:solidFill>
                  <a:srgbClr val="000000"/>
                </a:solidFill>
                <a:effectLst/>
                <a:uLnTx/>
                <a:uFillTx/>
                <a:latin typeface="Segoe UI Light"/>
                <a:ea typeface="+mn-ea"/>
                <a:cs typeface="+mn-cs"/>
              </a:rPr>
              <a:t>“Herodias had a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grudge against him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and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wanted to put him to death</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(6:19) Hating the messenger? (1 Kings 18:17; Galatians 4:16; Amos 5:10)</a:t>
            </a:r>
          </a:p>
          <a:p>
            <a:pPr marL="228600" marR="0" lvl="0" indent="-228600" algn="l" defTabSz="914400" rtl="0" eaLnBrk="1" fontAlgn="auto" latinLnBrk="0" hangingPunct="1">
              <a:lnSpc>
                <a:spcPct val="90000"/>
              </a:lnSpc>
              <a:spcBef>
                <a:spcPts val="100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He didn’t put him to death because he was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afraid of John</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knowing that he was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a righteous and holy man</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and he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kept him safe</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(6:20)</a:t>
            </a:r>
          </a:p>
          <a:p>
            <a:pPr marL="228600" marR="0" lvl="0" indent="-228600" algn="l" defTabSz="914400" rtl="0" eaLnBrk="1" fontAlgn="auto" latinLnBrk="0" hangingPunct="1">
              <a:lnSpc>
                <a:spcPct val="90000"/>
              </a:lnSpc>
              <a:spcBef>
                <a:spcPts val="100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When Herod listened to John, he was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very perplexed</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but he used to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enjoy listening to him</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(6:20)</a:t>
            </a:r>
          </a:p>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Makes me think of King Ahab …</a:t>
            </a:r>
          </a:p>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 a man with a wicked wife with just enough truth in him to be miserable due to a lack of any conviction. </a:t>
            </a:r>
          </a:p>
        </p:txBody>
      </p:sp>
    </p:spTree>
    <p:extLst>
      <p:ext uri="{BB962C8B-B14F-4D97-AF65-F5344CB8AC3E}">
        <p14:creationId xmlns:p14="http://schemas.microsoft.com/office/powerpoint/2010/main" val="1790488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1466656" y="228709"/>
            <a:ext cx="6246891" cy="861774"/>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Death of John the Baptist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Matthew 14:1-12; Mark 6:14-29; Luke 9:7-9</a:t>
            </a:r>
            <a:endParaRPr kumimoji="0" lang="en-US" sz="2000" b="0" i="0" u="none" strike="noStrike" kern="1200" cap="none" spc="0" normalizeH="0" baseline="0" noProof="0" dirty="0">
              <a:ln>
                <a:noFill/>
              </a:ln>
              <a:solidFill>
                <a:srgbClr val="000000">
                  <a:lumMod val="75000"/>
                  <a:lumOff val="25000"/>
                </a:srgbClr>
              </a:solidFill>
              <a:effectLst/>
              <a:uLnTx/>
              <a:uFillTx/>
              <a:latin typeface="Century Gothic"/>
              <a:ea typeface="+mj-ea"/>
              <a:cs typeface="+mj-cs"/>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45" name="Content Placeholder 2">
            <a:extLst>
              <a:ext uri="{FF2B5EF4-FFF2-40B4-BE49-F238E27FC236}">
                <a16:creationId xmlns:a16="http://schemas.microsoft.com/office/drawing/2014/main" id="{364D59F1-62EA-4369-995C-CF54F720A32F}"/>
              </a:ext>
            </a:extLst>
          </p:cNvPr>
          <p:cNvSpPr txBox="1">
            <a:spLocks/>
          </p:cNvSpPr>
          <p:nvPr/>
        </p:nvSpPr>
        <p:spPr>
          <a:xfrm>
            <a:off x="145677" y="1540402"/>
            <a:ext cx="8801100" cy="5282985"/>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1" u="none" strike="noStrike" kern="1200" cap="none" spc="0" normalizeH="0" baseline="0" noProof="0" dirty="0">
                <a:ln>
                  <a:noFill/>
                </a:ln>
                <a:solidFill>
                  <a:srgbClr val="000000"/>
                </a:solidFill>
                <a:effectLst/>
                <a:uLnTx/>
                <a:uFillTx/>
                <a:latin typeface="Segoe UI Light"/>
                <a:ea typeface="+mn-ea"/>
                <a:cs typeface="+mn-cs"/>
              </a:rPr>
              <a:t>“On his birthday” </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a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“banquet” </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was given where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“the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daughter of Herodias</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came in and danced</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and</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pleased Herod and his dinner guests.</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(6:21-22)</a:t>
            </a:r>
          </a:p>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King Herod asked the girl,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’Ask me for whatever you want and I will give it to you.</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And he swore to her ‘Whatever you ask of me, I will give it to you; up to half my kingdom.”</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(6:22-23)</a:t>
            </a:r>
          </a:p>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The </a:t>
            </a:r>
            <a:r>
              <a:rPr kumimoji="0" lang="en-US" sz="2800" b="1" i="0" u="none" strike="noStrike" kern="1200" cap="none" spc="0" normalizeH="0" baseline="0" noProof="0" dirty="0">
                <a:ln>
                  <a:noFill/>
                </a:ln>
                <a:solidFill>
                  <a:srgbClr val="000000"/>
                </a:solidFill>
                <a:effectLst/>
                <a:uLnTx/>
                <a:uFillTx/>
                <a:latin typeface="Segoe UI Light"/>
                <a:ea typeface="+mn-ea"/>
                <a:cs typeface="+mn-cs"/>
              </a:rPr>
              <a:t>girl asked her mother </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what she should ask for, and she replied,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The head of John the Baptist</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She returned to the king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in a hurry</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to make the request. </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(6:24-25)</a:t>
            </a:r>
          </a:p>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The king was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sorry</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yet because of his oaths and because of his dinner guests,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he was unwilling to refuse her</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(6:26)</a:t>
            </a:r>
          </a:p>
        </p:txBody>
      </p:sp>
    </p:spTree>
    <p:extLst>
      <p:ext uri="{BB962C8B-B14F-4D97-AF65-F5344CB8AC3E}">
        <p14:creationId xmlns:p14="http://schemas.microsoft.com/office/powerpoint/2010/main" val="347675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animEffect transition="in" filter="fade">
                                      <p:cBhvr>
                                        <p:cTn id="7" dur="500"/>
                                        <p:tgtEl>
                                          <p:spTgt spid="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
                                            <p:txEl>
                                              <p:pRg st="1" end="1"/>
                                            </p:txEl>
                                          </p:spTgt>
                                        </p:tgtEl>
                                        <p:attrNameLst>
                                          <p:attrName>style.visibility</p:attrName>
                                        </p:attrNameLst>
                                      </p:cBhvr>
                                      <p:to>
                                        <p:strVal val="visible"/>
                                      </p:to>
                                    </p:set>
                                    <p:animEffect transition="in" filter="fade">
                                      <p:cBhvr>
                                        <p:cTn id="12" dur="500"/>
                                        <p:tgtEl>
                                          <p:spTgt spid="4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5">
                                            <p:txEl>
                                              <p:pRg st="2" end="2"/>
                                            </p:txEl>
                                          </p:spTgt>
                                        </p:tgtEl>
                                        <p:attrNameLst>
                                          <p:attrName>style.visibility</p:attrName>
                                        </p:attrNameLst>
                                      </p:cBhvr>
                                      <p:to>
                                        <p:strVal val="visible"/>
                                      </p:to>
                                    </p:set>
                                    <p:animEffect transition="in" filter="fade">
                                      <p:cBhvr>
                                        <p:cTn id="17" dur="500"/>
                                        <p:tgtEl>
                                          <p:spTgt spid="4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5">
                                            <p:txEl>
                                              <p:pRg st="3" end="3"/>
                                            </p:txEl>
                                          </p:spTgt>
                                        </p:tgtEl>
                                        <p:attrNameLst>
                                          <p:attrName>style.visibility</p:attrName>
                                        </p:attrNameLst>
                                      </p:cBhvr>
                                      <p:to>
                                        <p:strVal val="visible"/>
                                      </p:to>
                                    </p:set>
                                    <p:animEffect transition="in" filter="fade">
                                      <p:cBhvr>
                                        <p:cTn id="22" dur="500"/>
                                        <p:tgtEl>
                                          <p:spTgt spid="4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1131094"/>
            <a:ext cx="7886700" cy="994172"/>
          </a:xfrm>
        </p:spPr>
        <p:txBody>
          <a:bodyPr/>
          <a:lstStyle/>
          <a:p>
            <a:r>
              <a:rPr lang="en-US" dirty="0"/>
              <a:t>Project analysis slide 2</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7331242" y="654006"/>
            <a:ext cx="1812758"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1583781" y="255435"/>
            <a:ext cx="5997780" cy="797141"/>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The Return Of The Twelve</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rgbClr val="000000">
                    <a:lumMod val="75000"/>
                    <a:lumOff val="25000"/>
                  </a:srgbClr>
                </a:solidFill>
                <a:effectLst/>
                <a:uLnTx/>
                <a:uFillTx/>
                <a:latin typeface="Century Gothic"/>
                <a:ea typeface="+mj-ea"/>
                <a:cs typeface="+mj-cs"/>
              </a:rPr>
              <a:t>Matthew 14:13; Mark 6:30-32; Luke 9:10; John 6:1</a:t>
            </a: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671908"/>
            <a:ext cx="1844842"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31" name="Group 30" descr="Icons of bar chart and line graph.">
            <a:extLst>
              <a:ext uri="{FF2B5EF4-FFF2-40B4-BE49-F238E27FC236}">
                <a16:creationId xmlns:a16="http://schemas.microsoft.com/office/drawing/2014/main" id="{044C3643-8A0E-47C1-BEB8-C73203B5E58D}"/>
              </a:ext>
            </a:extLst>
          </p:cNvPr>
          <p:cNvGrpSpPr/>
          <p:nvPr/>
        </p:nvGrpSpPr>
        <p:grpSpPr>
          <a:xfrm>
            <a:off x="3536746" y="2215153"/>
            <a:ext cx="260759" cy="260759"/>
            <a:chOff x="4319588" y="2492375"/>
            <a:chExt cx="287338" cy="287338"/>
          </a:xfrm>
          <a:solidFill>
            <a:schemeClr val="bg1"/>
          </a:solidFill>
        </p:grpSpPr>
        <p:sp>
          <p:nvSpPr>
            <p:cNvPr id="32" name="Freeform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33" name="Freeform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grpSp>
      <p:sp>
        <p:nvSpPr>
          <p:cNvPr id="35" name="Freeform 4665" descr="Icon of graph. ">
            <a:extLst>
              <a:ext uri="{FF2B5EF4-FFF2-40B4-BE49-F238E27FC236}">
                <a16:creationId xmlns:a16="http://schemas.microsoft.com/office/drawing/2014/main" id="{557E39B2-E017-4E5C-B53E-DDE3B9D4C92C}"/>
              </a:ext>
            </a:extLst>
          </p:cNvPr>
          <p:cNvSpPr>
            <a:spLocks/>
          </p:cNvSpPr>
          <p:nvPr/>
        </p:nvSpPr>
        <p:spPr bwMode="auto">
          <a:xfrm>
            <a:off x="5908471" y="3505790"/>
            <a:ext cx="260759" cy="26075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Segoe UI Light"/>
              <a:ea typeface="+mn-ea"/>
              <a:cs typeface="+mn-cs"/>
            </a:endParaRPr>
          </a:p>
        </p:txBody>
      </p:sp>
      <p:sp>
        <p:nvSpPr>
          <p:cNvPr id="45" name="Content Placeholder 2">
            <a:extLst>
              <a:ext uri="{FF2B5EF4-FFF2-40B4-BE49-F238E27FC236}">
                <a16:creationId xmlns:a16="http://schemas.microsoft.com/office/drawing/2014/main" id="{364D59F1-62EA-4369-995C-CF54F720A32F}"/>
              </a:ext>
            </a:extLst>
          </p:cNvPr>
          <p:cNvSpPr txBox="1">
            <a:spLocks/>
          </p:cNvSpPr>
          <p:nvPr/>
        </p:nvSpPr>
        <p:spPr>
          <a:xfrm>
            <a:off x="145677" y="1540402"/>
            <a:ext cx="8801100" cy="4839786"/>
          </a:xfrm>
          <a:prstGeom prst="rect">
            <a:avLst/>
          </a:prstGeom>
        </p:spPr>
        <p:txBody>
          <a:bodyPr vert="horz" lIns="68580" tIns="34290" rIns="68580" bIns="3429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1" u="none" strike="noStrike" kern="1200" cap="none" spc="0" normalizeH="0" baseline="0" noProof="0" dirty="0">
                <a:ln>
                  <a:noFill/>
                </a:ln>
                <a:solidFill>
                  <a:srgbClr val="000000"/>
                </a:solidFill>
                <a:effectLst/>
                <a:uLnTx/>
                <a:uFillTx/>
                <a:latin typeface="Segoe UI Light"/>
                <a:ea typeface="+mn-ea"/>
                <a:cs typeface="+mn-cs"/>
              </a:rPr>
              <a:t>“His disciples … came and took away his body and laid it in a tomb.” </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(Mark 6:29)</a:t>
            </a:r>
          </a:p>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1" u="none" strike="noStrike" kern="1200" cap="none" spc="0" normalizeH="0" baseline="0" noProof="0" dirty="0">
                <a:ln>
                  <a:noFill/>
                </a:ln>
                <a:solidFill>
                  <a:srgbClr val="000000"/>
                </a:solidFill>
                <a:effectLst/>
                <a:uLnTx/>
                <a:uFillTx/>
                <a:latin typeface="Segoe UI Light"/>
                <a:ea typeface="+mn-ea"/>
                <a:cs typeface="+mn-cs"/>
              </a:rPr>
              <a:t>“Now when Jesus heard about John, He withdrew from there in a boat to a secluded place by Himself.”</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a:t>
            </a:r>
            <a:br>
              <a:rPr kumimoji="0" lang="en-US" sz="2800" b="0" i="0" u="none" strike="noStrike" kern="1200" cap="none" spc="0" normalizeH="0" baseline="0" noProof="0" dirty="0">
                <a:ln>
                  <a:noFill/>
                </a:ln>
                <a:solidFill>
                  <a:srgbClr val="000000"/>
                </a:solidFill>
                <a:effectLst/>
                <a:uLnTx/>
                <a:uFillTx/>
                <a:latin typeface="Segoe UI Light"/>
                <a:ea typeface="+mn-ea"/>
                <a:cs typeface="+mn-cs"/>
              </a:rPr>
            </a:br>
            <a:r>
              <a:rPr kumimoji="0" lang="en-US" sz="2400" b="0" i="0" u="none" strike="noStrike" kern="1200" cap="none" spc="0" normalizeH="0" baseline="0" noProof="0" dirty="0">
                <a:ln>
                  <a:noFill/>
                </a:ln>
                <a:solidFill>
                  <a:srgbClr val="000000"/>
                </a:solidFill>
                <a:effectLst/>
                <a:uLnTx/>
                <a:uFillTx/>
                <a:latin typeface="Segoe UI Light"/>
                <a:ea typeface="+mn-ea"/>
                <a:cs typeface="+mn-cs"/>
              </a:rPr>
              <a:t>(Matthew 14:13)</a:t>
            </a:r>
            <a:endParaRPr kumimoji="0" lang="en-US" sz="2800" b="0" i="0" u="none" strike="noStrike" kern="1200" cap="none" spc="0" normalizeH="0" baseline="0" noProof="0" dirty="0">
              <a:ln>
                <a:noFill/>
              </a:ln>
              <a:solidFill>
                <a:srgbClr val="000000"/>
              </a:solidFill>
              <a:effectLst/>
              <a:uLnTx/>
              <a:uFillTx/>
              <a:latin typeface="Segoe UI Light"/>
              <a:ea typeface="+mn-ea"/>
              <a:cs typeface="+mn-cs"/>
            </a:endParaRPr>
          </a:p>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The apostles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gathered together with Jesus; and they reported to Him all that they done and taught</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(Mark 6:30)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they </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gave an account to Him</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 of all that they had done.” </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(Luke 9:10)</a:t>
            </a:r>
            <a:endParaRPr kumimoji="0" lang="en-US" sz="2800" b="0" i="0" u="none" strike="noStrike" kern="1200" cap="none" spc="0" normalizeH="0" baseline="0" noProof="0" dirty="0">
              <a:ln>
                <a:noFill/>
              </a:ln>
              <a:solidFill>
                <a:srgbClr val="000000"/>
              </a:solidFill>
              <a:effectLst/>
              <a:uLnTx/>
              <a:uFillTx/>
              <a:latin typeface="Segoe UI Light"/>
              <a:ea typeface="+mn-ea"/>
              <a:cs typeface="+mn-cs"/>
            </a:endParaRPr>
          </a:p>
          <a:p>
            <a:pPr marL="0" marR="0" lvl="0" indent="0" algn="l" defTabSz="914400" rtl="0" eaLnBrk="1" fontAlgn="auto" latinLnBrk="0" hangingPunct="1">
              <a:lnSpc>
                <a:spcPct val="90000"/>
              </a:lnSpc>
              <a:spcBef>
                <a:spcPts val="10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srgbClr val="000000"/>
                </a:solidFill>
                <a:effectLst/>
                <a:uLnTx/>
                <a:uFillTx/>
                <a:latin typeface="Segoe UI Light"/>
                <a:ea typeface="+mn-ea"/>
                <a:cs typeface="+mn-cs"/>
              </a:rPr>
              <a:t>Jesus exhorted them to </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1" i="1" u="none" strike="noStrike" kern="1200" cap="none" spc="0" normalizeH="0" baseline="0" noProof="0" dirty="0">
                <a:ln>
                  <a:noFill/>
                </a:ln>
                <a:solidFill>
                  <a:srgbClr val="000000"/>
                </a:solidFill>
                <a:effectLst/>
                <a:uLnTx/>
                <a:uFillTx/>
                <a:latin typeface="Segoe UI Light"/>
                <a:ea typeface="+mn-ea"/>
                <a:cs typeface="+mn-cs"/>
              </a:rPr>
              <a:t>come away by yourselves to a secluded place and rest a while</a:t>
            </a:r>
            <a:r>
              <a:rPr kumimoji="0" lang="en-US" sz="2800" b="0" i="1" u="none" strike="noStrike" kern="1200" cap="none" spc="0" normalizeH="0" baseline="0" noProof="0" dirty="0">
                <a:ln>
                  <a:noFill/>
                </a:ln>
                <a:solidFill>
                  <a:srgbClr val="000000"/>
                </a:solidFill>
                <a:effectLst/>
                <a:uLnTx/>
                <a:uFillTx/>
                <a:latin typeface="Segoe UI Light"/>
                <a:ea typeface="+mn-ea"/>
                <a:cs typeface="+mn-cs"/>
              </a:rPr>
              <a:t>.”</a:t>
            </a:r>
            <a:r>
              <a:rPr kumimoji="0" lang="en-US" sz="2800" b="0" i="0" u="none" strike="noStrike" kern="1200" cap="none" spc="0" normalizeH="0" baseline="0" noProof="0" dirty="0">
                <a:ln>
                  <a:noFill/>
                </a:ln>
                <a:solidFill>
                  <a:srgbClr val="000000"/>
                </a:solidFill>
                <a:effectLst/>
                <a:uLnTx/>
                <a:uFillTx/>
                <a:latin typeface="Segoe UI Light"/>
                <a:ea typeface="+mn-ea"/>
                <a:cs typeface="+mn-cs"/>
              </a:rPr>
              <a:t> </a:t>
            </a:r>
            <a:r>
              <a:rPr kumimoji="0" lang="en-US" sz="2400" b="0" i="0" u="none" strike="noStrike" kern="1200" cap="none" spc="0" normalizeH="0" baseline="0" noProof="0" dirty="0">
                <a:ln>
                  <a:noFill/>
                </a:ln>
                <a:solidFill>
                  <a:srgbClr val="000000"/>
                </a:solidFill>
                <a:effectLst/>
                <a:uLnTx/>
                <a:uFillTx/>
                <a:latin typeface="Segoe UI Light"/>
                <a:ea typeface="+mn-ea"/>
                <a:cs typeface="+mn-cs"/>
              </a:rPr>
              <a:t>(Mark 6:31)</a:t>
            </a:r>
          </a:p>
        </p:txBody>
      </p:sp>
    </p:spTree>
    <p:extLst>
      <p:ext uri="{BB962C8B-B14F-4D97-AF65-F5344CB8AC3E}">
        <p14:creationId xmlns:p14="http://schemas.microsoft.com/office/powerpoint/2010/main" val="2468223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73">
      <a:dk1>
        <a:srgbClr val="000000"/>
      </a:dk1>
      <a:lt1>
        <a:sysClr val="window" lastClr="FFFFFF"/>
      </a:lt1>
      <a:dk2>
        <a:srgbClr val="585858"/>
      </a:dk2>
      <a:lt2>
        <a:srgbClr val="E3E3E3"/>
      </a:lt2>
      <a:accent1>
        <a:srgbClr val="E20613"/>
      </a:accent1>
      <a:accent2>
        <a:srgbClr val="A9C038"/>
      </a:accent2>
      <a:accent3>
        <a:srgbClr val="11AEC7"/>
      </a:accent3>
      <a:accent4>
        <a:srgbClr val="F59F26"/>
      </a:accent4>
      <a:accent5>
        <a:srgbClr val="0062A9"/>
      </a:accent5>
      <a:accent6>
        <a:srgbClr val="EB6047"/>
      </a:accent6>
      <a:hlink>
        <a:srgbClr val="8ED9F6"/>
      </a:hlink>
      <a:folHlink>
        <a:srgbClr val="C00000"/>
      </a:folHlink>
    </a:clrScheme>
    <a:fontScheme name="Modern 01">
      <a:majorFont>
        <a:latin typeface="Century Gothic"/>
        <a:ea typeface=""/>
        <a:cs typeface=""/>
      </a:majorFont>
      <a:minorFont>
        <a:latin typeface="Segoe U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78455520_Project analysis, from 24Slides_SL_V1.potx" id="{55E7247F-78B2-40DB-9AFE-D4DD42FA8F09}" vid="{22E2FD65-A32D-4798-AF43-CE42F250BDD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3110</TotalTime>
  <Words>1393</Words>
  <Application>Microsoft Office PowerPoint</Application>
  <PresentationFormat>On-screen Show (4:3)</PresentationFormat>
  <Paragraphs>68</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Century Gothic</vt:lpstr>
      <vt:lpstr>Segoe UI Light</vt:lpstr>
      <vt:lpstr>Office Theme</vt:lpstr>
      <vt:lpstr>Lesson 10 –  Further Preaching In Galilee   Death Of John the Baptist – Matthew 14:1-12; Mark 6:14-29; Luke 9:7-9 The Feeding Of The 5000 – Matthew 14:13-21; Mark 6:33-44; Luke 9:11-17; John 6:2-14   January 8, 2020</vt:lpstr>
      <vt:lpstr>Project analysis slide 2</vt:lpstr>
      <vt:lpstr>Project analysis slide 2</vt:lpstr>
      <vt:lpstr>Project analysis slide 2</vt:lpstr>
      <vt:lpstr>Project analysis slide 2</vt:lpstr>
      <vt:lpstr>Project analysis slide 2</vt:lpstr>
      <vt:lpstr>Project analysis slide 2</vt:lpstr>
      <vt:lpstr>Project analysis slide 2</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(Format)</dc:title>
  <dc:creator>Chris Simmons</dc:creator>
  <cp:lastModifiedBy>Richard Lidh</cp:lastModifiedBy>
  <cp:revision>6</cp:revision>
  <dcterms:created xsi:type="dcterms:W3CDTF">2011-11-13T00:33:04Z</dcterms:created>
  <dcterms:modified xsi:type="dcterms:W3CDTF">2020-01-12T16:26:36Z</dcterms:modified>
</cp:coreProperties>
</file>